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 id="2147483778" r:id="rId2"/>
  </p:sldMasterIdLst>
  <p:notesMasterIdLst>
    <p:notesMasterId r:id="rId26"/>
  </p:notesMasterIdLst>
  <p:handoutMasterIdLst>
    <p:handoutMasterId r:id="rId27"/>
  </p:handoutMasterIdLst>
  <p:sldIdLst>
    <p:sldId id="431" r:id="rId3"/>
    <p:sldId id="555" r:id="rId4"/>
    <p:sldId id="556" r:id="rId5"/>
    <p:sldId id="557" r:id="rId6"/>
    <p:sldId id="558" r:id="rId7"/>
    <p:sldId id="559" r:id="rId8"/>
    <p:sldId id="560" r:id="rId9"/>
    <p:sldId id="561" r:id="rId10"/>
    <p:sldId id="562" r:id="rId11"/>
    <p:sldId id="563" r:id="rId12"/>
    <p:sldId id="564" r:id="rId13"/>
    <p:sldId id="565" r:id="rId14"/>
    <p:sldId id="566" r:id="rId15"/>
    <p:sldId id="567" r:id="rId16"/>
    <p:sldId id="568" r:id="rId17"/>
    <p:sldId id="569" r:id="rId18"/>
    <p:sldId id="570" r:id="rId19"/>
    <p:sldId id="571" r:id="rId20"/>
    <p:sldId id="572" r:id="rId21"/>
    <p:sldId id="573" r:id="rId22"/>
    <p:sldId id="574" r:id="rId23"/>
    <p:sldId id="575" r:id="rId24"/>
    <p:sldId id="479" r:id="rId25"/>
  </p:sldIdLst>
  <p:sldSz cx="9144000" cy="6858000" type="screen4x3"/>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2880" userDrawn="1">
          <p15:clr>
            <a:srgbClr val="A4A3A4"/>
          </p15:clr>
        </p15:guide>
        <p15:guide id="2" orient="horz" pos="1026" userDrawn="1">
          <p15:clr>
            <a:srgbClr val="A4A3A4"/>
          </p15:clr>
        </p15:guide>
        <p15:guide id="3" orient="horz" pos="4091" userDrawn="1">
          <p15:clr>
            <a:srgbClr val="A4A3A4"/>
          </p15:clr>
        </p15:guide>
        <p15:guide id="4" pos="226" userDrawn="1">
          <p15:clr>
            <a:srgbClr val="A4A3A4"/>
          </p15:clr>
        </p15:guide>
        <p15:guide id="5" pos="553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D0"/>
    <a:srgbClr val="0F46A7"/>
    <a:srgbClr val="970A82"/>
    <a:srgbClr val="FF3399"/>
    <a:srgbClr val="FF0000"/>
    <a:srgbClr val="FFFFFF"/>
    <a:srgbClr val="FEE3A1"/>
    <a:srgbClr val="FFF8E7"/>
    <a:srgbClr val="FECE59"/>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6710" autoAdjust="0"/>
  </p:normalViewPr>
  <p:slideViewPr>
    <p:cSldViewPr snapToGrid="0" showGuides="1">
      <p:cViewPr>
        <p:scale>
          <a:sx n="70" d="100"/>
          <a:sy n="70" d="100"/>
        </p:scale>
        <p:origin x="-2808" y="-1120"/>
      </p:cViewPr>
      <p:guideLst>
        <p:guide orient="horz" pos="1026"/>
        <p:guide orient="horz" pos="4091"/>
        <p:guide pos="2880"/>
        <p:guide pos="226"/>
        <p:guide pos="553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notesViewPr>
    <p:cSldViewPr snapToGrid="0" showGuides="1">
      <p:cViewPr varScale="1">
        <p:scale>
          <a:sx n="72" d="100"/>
          <a:sy n="72" d="100"/>
        </p:scale>
        <p:origin x="293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9D8E3-D465-477E-A709-DC16776008AE}" type="doc">
      <dgm:prSet loTypeId="urn:microsoft.com/office/officeart/2009/3/layout/StepUpProcess" loCatId="process" qsTypeId="urn:microsoft.com/office/officeart/2005/8/quickstyle/simple1" qsCatId="simple" csTypeId="urn:microsoft.com/office/officeart/2005/8/colors/colorful4" csCatId="colorful" phldr="1"/>
      <dgm:spPr/>
    </dgm:pt>
    <dgm:pt modelId="{8F3DBEEC-5A9D-405B-8911-EB6E4BAB69B9}">
      <dgm:prSet phldrT="[Текст]"/>
      <dgm:spPr/>
      <dgm:t>
        <a:bodyPr/>
        <a:lstStyle/>
        <a:p>
          <a:r>
            <a:rPr lang="ru-RU" dirty="0" smtClean="0"/>
            <a:t>Настройка расчётной модели ТЭС</a:t>
          </a:r>
          <a:endParaRPr lang="ru-RU" dirty="0"/>
        </a:p>
      </dgm:t>
    </dgm:pt>
    <dgm:pt modelId="{537BA1CC-B700-43A8-98E5-4CD57ECBDF72}" type="parTrans" cxnId="{11D0742B-D354-475C-A628-0BDDFF238D23}">
      <dgm:prSet/>
      <dgm:spPr/>
      <dgm:t>
        <a:bodyPr/>
        <a:lstStyle/>
        <a:p>
          <a:endParaRPr lang="ru-RU"/>
        </a:p>
      </dgm:t>
    </dgm:pt>
    <dgm:pt modelId="{E3DC3E26-4CDC-453B-9C5F-37847CE4E9EF}" type="sibTrans" cxnId="{11D0742B-D354-475C-A628-0BDDFF238D23}">
      <dgm:prSet/>
      <dgm:spPr/>
      <dgm:t>
        <a:bodyPr/>
        <a:lstStyle/>
        <a:p>
          <a:endParaRPr lang="ru-RU"/>
        </a:p>
      </dgm:t>
    </dgm:pt>
    <dgm:pt modelId="{A9529533-3E57-4B85-AFEC-DDA0AF547044}">
      <dgm:prSet phldrT="[Текст]"/>
      <dgm:spPr/>
      <dgm:t>
        <a:bodyPr/>
        <a:lstStyle/>
        <a:p>
          <a:r>
            <a:rPr lang="ru-RU" dirty="0" smtClean="0"/>
            <a:t>Вычисления с использованием модели</a:t>
          </a:r>
          <a:endParaRPr lang="ru-RU" dirty="0"/>
        </a:p>
      </dgm:t>
    </dgm:pt>
    <dgm:pt modelId="{D699A866-94D0-47A2-8D46-6CEA55D1B0EA}" type="parTrans" cxnId="{DCB10F2A-8976-4E5C-BE22-D6DDD1D8CCB9}">
      <dgm:prSet/>
      <dgm:spPr/>
      <dgm:t>
        <a:bodyPr/>
        <a:lstStyle/>
        <a:p>
          <a:endParaRPr lang="ru-RU"/>
        </a:p>
      </dgm:t>
    </dgm:pt>
    <dgm:pt modelId="{9BE1E39A-B7E4-4056-B1E4-9C3F342ABB50}" type="sibTrans" cxnId="{DCB10F2A-8976-4E5C-BE22-D6DDD1D8CCB9}">
      <dgm:prSet/>
      <dgm:spPr/>
      <dgm:t>
        <a:bodyPr/>
        <a:lstStyle/>
        <a:p>
          <a:endParaRPr lang="ru-RU"/>
        </a:p>
      </dgm:t>
    </dgm:pt>
    <dgm:pt modelId="{8DA73999-3903-43D3-AA08-92C74A6F6D7B}">
      <dgm:prSet phldrT="[Текст]"/>
      <dgm:spPr/>
      <dgm:t>
        <a:bodyPr/>
        <a:lstStyle/>
        <a:p>
          <a:r>
            <a:rPr lang="ru-RU" dirty="0" smtClean="0"/>
            <a:t>Отображение результатов расчётов</a:t>
          </a:r>
        </a:p>
      </dgm:t>
    </dgm:pt>
    <dgm:pt modelId="{2387E7F7-073C-4C6F-8D2D-414CD6A6A0E1}" type="parTrans" cxnId="{58D61928-DC22-458C-ACB1-9CB49523607C}">
      <dgm:prSet/>
      <dgm:spPr/>
      <dgm:t>
        <a:bodyPr/>
        <a:lstStyle/>
        <a:p>
          <a:endParaRPr lang="ru-RU"/>
        </a:p>
      </dgm:t>
    </dgm:pt>
    <dgm:pt modelId="{8C718A47-F57D-4881-93E3-B86F3EA5AF1E}" type="sibTrans" cxnId="{58D61928-DC22-458C-ACB1-9CB49523607C}">
      <dgm:prSet/>
      <dgm:spPr/>
      <dgm:t>
        <a:bodyPr/>
        <a:lstStyle/>
        <a:p>
          <a:endParaRPr lang="ru-RU"/>
        </a:p>
      </dgm:t>
    </dgm:pt>
    <dgm:pt modelId="{3F99CFDF-2BDE-4E2B-B970-84AD3E8823FC}" type="pres">
      <dgm:prSet presAssocID="{9719D8E3-D465-477E-A709-DC16776008AE}" presName="rootnode" presStyleCnt="0">
        <dgm:presLayoutVars>
          <dgm:chMax/>
          <dgm:chPref/>
          <dgm:dir/>
          <dgm:animLvl val="lvl"/>
        </dgm:presLayoutVars>
      </dgm:prSet>
      <dgm:spPr/>
    </dgm:pt>
    <dgm:pt modelId="{DCEC9671-CDE4-441A-90E4-E7B462F36A0D}" type="pres">
      <dgm:prSet presAssocID="{8F3DBEEC-5A9D-405B-8911-EB6E4BAB69B9}" presName="composite" presStyleCnt="0"/>
      <dgm:spPr/>
    </dgm:pt>
    <dgm:pt modelId="{233F515E-3081-4B4B-BC1C-1FD94E606A74}" type="pres">
      <dgm:prSet presAssocID="{8F3DBEEC-5A9D-405B-8911-EB6E4BAB69B9}" presName="LShape" presStyleLbl="alignNode1" presStyleIdx="0" presStyleCnt="5"/>
      <dgm:spPr/>
    </dgm:pt>
    <dgm:pt modelId="{4C0B4B61-1896-45C3-8CC2-650071A798AA}" type="pres">
      <dgm:prSet presAssocID="{8F3DBEEC-5A9D-405B-8911-EB6E4BAB69B9}" presName="ParentText" presStyleLbl="revTx" presStyleIdx="0" presStyleCnt="3">
        <dgm:presLayoutVars>
          <dgm:chMax val="0"/>
          <dgm:chPref val="0"/>
          <dgm:bulletEnabled val="1"/>
        </dgm:presLayoutVars>
      </dgm:prSet>
      <dgm:spPr/>
      <dgm:t>
        <a:bodyPr/>
        <a:lstStyle/>
        <a:p>
          <a:endParaRPr lang="ru-RU"/>
        </a:p>
      </dgm:t>
    </dgm:pt>
    <dgm:pt modelId="{84F8A9B5-0A39-4944-B232-75EBACE493B6}" type="pres">
      <dgm:prSet presAssocID="{8F3DBEEC-5A9D-405B-8911-EB6E4BAB69B9}" presName="Triangle" presStyleLbl="alignNode1" presStyleIdx="1" presStyleCnt="5"/>
      <dgm:spPr/>
    </dgm:pt>
    <dgm:pt modelId="{9B23633C-A82E-4C93-8FE0-9113BC8A386A}" type="pres">
      <dgm:prSet presAssocID="{E3DC3E26-4CDC-453B-9C5F-37847CE4E9EF}" presName="sibTrans" presStyleCnt="0"/>
      <dgm:spPr/>
    </dgm:pt>
    <dgm:pt modelId="{529D4873-7FE3-400E-B4AF-A4325F6AFAA5}" type="pres">
      <dgm:prSet presAssocID="{E3DC3E26-4CDC-453B-9C5F-37847CE4E9EF}" presName="space" presStyleCnt="0"/>
      <dgm:spPr/>
    </dgm:pt>
    <dgm:pt modelId="{482420F1-7FDC-40F0-A678-0BB19C1660A3}" type="pres">
      <dgm:prSet presAssocID="{A9529533-3E57-4B85-AFEC-DDA0AF547044}" presName="composite" presStyleCnt="0"/>
      <dgm:spPr/>
    </dgm:pt>
    <dgm:pt modelId="{3D5E5ED2-6F20-46D9-BA91-5143BF86A26A}" type="pres">
      <dgm:prSet presAssocID="{A9529533-3E57-4B85-AFEC-DDA0AF547044}" presName="LShape" presStyleLbl="alignNode1" presStyleIdx="2" presStyleCnt="5" custLinFactNeighborY="4430"/>
      <dgm:spPr/>
    </dgm:pt>
    <dgm:pt modelId="{5891A23C-7BA9-4962-B042-40E9D41F9578}" type="pres">
      <dgm:prSet presAssocID="{A9529533-3E57-4B85-AFEC-DDA0AF547044}" presName="ParentText" presStyleLbl="revTx" presStyleIdx="1" presStyleCnt="3">
        <dgm:presLayoutVars>
          <dgm:chMax val="0"/>
          <dgm:chPref val="0"/>
          <dgm:bulletEnabled val="1"/>
        </dgm:presLayoutVars>
      </dgm:prSet>
      <dgm:spPr/>
      <dgm:t>
        <a:bodyPr/>
        <a:lstStyle/>
        <a:p>
          <a:endParaRPr lang="ru-RU"/>
        </a:p>
      </dgm:t>
    </dgm:pt>
    <dgm:pt modelId="{D464586A-3378-42AC-9B09-2796585FE24C}" type="pres">
      <dgm:prSet presAssocID="{A9529533-3E57-4B85-AFEC-DDA0AF547044}" presName="Triangle" presStyleLbl="alignNode1" presStyleIdx="3" presStyleCnt="5"/>
      <dgm:spPr/>
    </dgm:pt>
    <dgm:pt modelId="{97F3188A-5884-419A-89E2-BB850F9A890E}" type="pres">
      <dgm:prSet presAssocID="{9BE1E39A-B7E4-4056-B1E4-9C3F342ABB50}" presName="sibTrans" presStyleCnt="0"/>
      <dgm:spPr/>
    </dgm:pt>
    <dgm:pt modelId="{16C83525-A6E5-46D2-A579-8AE2617E2A15}" type="pres">
      <dgm:prSet presAssocID="{9BE1E39A-B7E4-4056-B1E4-9C3F342ABB50}" presName="space" presStyleCnt="0"/>
      <dgm:spPr/>
    </dgm:pt>
    <dgm:pt modelId="{31388E95-0830-4EF3-9D42-43465E137BF6}" type="pres">
      <dgm:prSet presAssocID="{8DA73999-3903-43D3-AA08-92C74A6F6D7B}" presName="composite" presStyleCnt="0"/>
      <dgm:spPr/>
    </dgm:pt>
    <dgm:pt modelId="{54588997-10D3-4AF9-91A9-4EF09EC3482A}" type="pres">
      <dgm:prSet presAssocID="{8DA73999-3903-43D3-AA08-92C74A6F6D7B}" presName="LShape" presStyleLbl="alignNode1" presStyleIdx="4" presStyleCnt="5"/>
      <dgm:spPr/>
    </dgm:pt>
    <dgm:pt modelId="{2948E8AE-C1D9-4F06-86EB-40F26D062104}" type="pres">
      <dgm:prSet presAssocID="{8DA73999-3903-43D3-AA08-92C74A6F6D7B}" presName="ParentText" presStyleLbl="revTx" presStyleIdx="2" presStyleCnt="3">
        <dgm:presLayoutVars>
          <dgm:chMax val="0"/>
          <dgm:chPref val="0"/>
          <dgm:bulletEnabled val="1"/>
        </dgm:presLayoutVars>
      </dgm:prSet>
      <dgm:spPr/>
      <dgm:t>
        <a:bodyPr/>
        <a:lstStyle/>
        <a:p>
          <a:endParaRPr lang="ru-RU"/>
        </a:p>
      </dgm:t>
    </dgm:pt>
  </dgm:ptLst>
  <dgm:cxnLst>
    <dgm:cxn modelId="{C6ADAD79-0E04-4FC0-B500-202747E3EB8C}" type="presOf" srcId="{A9529533-3E57-4B85-AFEC-DDA0AF547044}" destId="{5891A23C-7BA9-4962-B042-40E9D41F9578}" srcOrd="0" destOrd="0" presId="urn:microsoft.com/office/officeart/2009/3/layout/StepUpProcess"/>
    <dgm:cxn modelId="{CD3B01A2-FE13-42E8-9D73-742D56D167BF}" type="presOf" srcId="{9719D8E3-D465-477E-A709-DC16776008AE}" destId="{3F99CFDF-2BDE-4E2B-B970-84AD3E8823FC}" srcOrd="0" destOrd="0" presId="urn:microsoft.com/office/officeart/2009/3/layout/StepUpProcess"/>
    <dgm:cxn modelId="{28347969-DA23-46DA-8CFB-E937A58377F6}" type="presOf" srcId="{8DA73999-3903-43D3-AA08-92C74A6F6D7B}" destId="{2948E8AE-C1D9-4F06-86EB-40F26D062104}" srcOrd="0" destOrd="0" presId="urn:microsoft.com/office/officeart/2009/3/layout/StepUpProcess"/>
    <dgm:cxn modelId="{6956BC41-9D79-4D99-BCF8-8E19D94867F4}" type="presOf" srcId="{8F3DBEEC-5A9D-405B-8911-EB6E4BAB69B9}" destId="{4C0B4B61-1896-45C3-8CC2-650071A798AA}" srcOrd="0" destOrd="0" presId="urn:microsoft.com/office/officeart/2009/3/layout/StepUpProcess"/>
    <dgm:cxn modelId="{58D61928-DC22-458C-ACB1-9CB49523607C}" srcId="{9719D8E3-D465-477E-A709-DC16776008AE}" destId="{8DA73999-3903-43D3-AA08-92C74A6F6D7B}" srcOrd="2" destOrd="0" parTransId="{2387E7F7-073C-4C6F-8D2D-414CD6A6A0E1}" sibTransId="{8C718A47-F57D-4881-93E3-B86F3EA5AF1E}"/>
    <dgm:cxn modelId="{11D0742B-D354-475C-A628-0BDDFF238D23}" srcId="{9719D8E3-D465-477E-A709-DC16776008AE}" destId="{8F3DBEEC-5A9D-405B-8911-EB6E4BAB69B9}" srcOrd="0" destOrd="0" parTransId="{537BA1CC-B700-43A8-98E5-4CD57ECBDF72}" sibTransId="{E3DC3E26-4CDC-453B-9C5F-37847CE4E9EF}"/>
    <dgm:cxn modelId="{DCB10F2A-8976-4E5C-BE22-D6DDD1D8CCB9}" srcId="{9719D8E3-D465-477E-A709-DC16776008AE}" destId="{A9529533-3E57-4B85-AFEC-DDA0AF547044}" srcOrd="1" destOrd="0" parTransId="{D699A866-94D0-47A2-8D46-6CEA55D1B0EA}" sibTransId="{9BE1E39A-B7E4-4056-B1E4-9C3F342ABB50}"/>
    <dgm:cxn modelId="{BE3BECB7-E2EF-40DB-9D5C-3293ABCEB072}" type="presParOf" srcId="{3F99CFDF-2BDE-4E2B-B970-84AD3E8823FC}" destId="{DCEC9671-CDE4-441A-90E4-E7B462F36A0D}" srcOrd="0" destOrd="0" presId="urn:microsoft.com/office/officeart/2009/3/layout/StepUpProcess"/>
    <dgm:cxn modelId="{102880B6-6B10-4B69-AEB8-AFD4CB60350E}" type="presParOf" srcId="{DCEC9671-CDE4-441A-90E4-E7B462F36A0D}" destId="{233F515E-3081-4B4B-BC1C-1FD94E606A74}" srcOrd="0" destOrd="0" presId="urn:microsoft.com/office/officeart/2009/3/layout/StepUpProcess"/>
    <dgm:cxn modelId="{038CBB9E-112F-4480-A6A8-CF8F5BEB731D}" type="presParOf" srcId="{DCEC9671-CDE4-441A-90E4-E7B462F36A0D}" destId="{4C0B4B61-1896-45C3-8CC2-650071A798AA}" srcOrd="1" destOrd="0" presId="urn:microsoft.com/office/officeart/2009/3/layout/StepUpProcess"/>
    <dgm:cxn modelId="{C0A72875-EDEF-4B1D-8FE8-AB0B5B93515F}" type="presParOf" srcId="{DCEC9671-CDE4-441A-90E4-E7B462F36A0D}" destId="{84F8A9B5-0A39-4944-B232-75EBACE493B6}" srcOrd="2" destOrd="0" presId="urn:microsoft.com/office/officeart/2009/3/layout/StepUpProcess"/>
    <dgm:cxn modelId="{8EC8CF26-A8AA-488C-80FC-C46A44C73345}" type="presParOf" srcId="{3F99CFDF-2BDE-4E2B-B970-84AD3E8823FC}" destId="{9B23633C-A82E-4C93-8FE0-9113BC8A386A}" srcOrd="1" destOrd="0" presId="urn:microsoft.com/office/officeart/2009/3/layout/StepUpProcess"/>
    <dgm:cxn modelId="{2CF83645-3FD9-4379-AC35-EB0C94B80CD9}" type="presParOf" srcId="{9B23633C-A82E-4C93-8FE0-9113BC8A386A}" destId="{529D4873-7FE3-400E-B4AF-A4325F6AFAA5}" srcOrd="0" destOrd="0" presId="urn:microsoft.com/office/officeart/2009/3/layout/StepUpProcess"/>
    <dgm:cxn modelId="{70299E55-2F77-49F2-9DB9-E482718C3BB5}" type="presParOf" srcId="{3F99CFDF-2BDE-4E2B-B970-84AD3E8823FC}" destId="{482420F1-7FDC-40F0-A678-0BB19C1660A3}" srcOrd="2" destOrd="0" presId="urn:microsoft.com/office/officeart/2009/3/layout/StepUpProcess"/>
    <dgm:cxn modelId="{6935CD88-9607-4D86-A07F-963D7AC3E2A1}" type="presParOf" srcId="{482420F1-7FDC-40F0-A678-0BB19C1660A3}" destId="{3D5E5ED2-6F20-46D9-BA91-5143BF86A26A}" srcOrd="0" destOrd="0" presId="urn:microsoft.com/office/officeart/2009/3/layout/StepUpProcess"/>
    <dgm:cxn modelId="{7AFB75A6-A56D-47B3-A2AB-3479CE652A47}" type="presParOf" srcId="{482420F1-7FDC-40F0-A678-0BB19C1660A3}" destId="{5891A23C-7BA9-4962-B042-40E9D41F9578}" srcOrd="1" destOrd="0" presId="urn:microsoft.com/office/officeart/2009/3/layout/StepUpProcess"/>
    <dgm:cxn modelId="{C71F793F-217D-4E1D-969A-F03244B50493}" type="presParOf" srcId="{482420F1-7FDC-40F0-A678-0BB19C1660A3}" destId="{D464586A-3378-42AC-9B09-2796585FE24C}" srcOrd="2" destOrd="0" presId="urn:microsoft.com/office/officeart/2009/3/layout/StepUpProcess"/>
    <dgm:cxn modelId="{4CA53F64-2244-46CE-99E7-B3FD6F255C18}" type="presParOf" srcId="{3F99CFDF-2BDE-4E2B-B970-84AD3E8823FC}" destId="{97F3188A-5884-419A-89E2-BB850F9A890E}" srcOrd="3" destOrd="0" presId="urn:microsoft.com/office/officeart/2009/3/layout/StepUpProcess"/>
    <dgm:cxn modelId="{A0BB2031-4C62-499C-A13A-1A2EB3463CF9}" type="presParOf" srcId="{97F3188A-5884-419A-89E2-BB850F9A890E}" destId="{16C83525-A6E5-46D2-A579-8AE2617E2A15}" srcOrd="0" destOrd="0" presId="urn:microsoft.com/office/officeart/2009/3/layout/StepUpProcess"/>
    <dgm:cxn modelId="{C1C9EC76-B239-48A8-9E41-B7F85FE8E17D}" type="presParOf" srcId="{3F99CFDF-2BDE-4E2B-B970-84AD3E8823FC}" destId="{31388E95-0830-4EF3-9D42-43465E137BF6}" srcOrd="4" destOrd="0" presId="urn:microsoft.com/office/officeart/2009/3/layout/StepUpProcess"/>
    <dgm:cxn modelId="{A0DA7178-0BC5-4EB1-8DD3-C39CBB4943CF}" type="presParOf" srcId="{31388E95-0830-4EF3-9D42-43465E137BF6}" destId="{54588997-10D3-4AF9-91A9-4EF09EC3482A}" srcOrd="0" destOrd="0" presId="urn:microsoft.com/office/officeart/2009/3/layout/StepUpProcess"/>
    <dgm:cxn modelId="{D853580D-E047-4C3D-A685-9D7108804E72}" type="presParOf" srcId="{31388E95-0830-4EF3-9D42-43465E137BF6}" destId="{2948E8AE-C1D9-4F06-86EB-40F26D06210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F515E-3081-4B4B-BC1C-1FD94E606A74}">
      <dsp:nvSpPr>
        <dsp:cNvPr id="0" name=""/>
        <dsp:cNvSpPr/>
      </dsp:nvSpPr>
      <dsp:spPr>
        <a:xfrm rot="5400000">
          <a:off x="268592" y="481213"/>
          <a:ext cx="803860" cy="1337605"/>
        </a:xfrm>
        <a:prstGeom prst="corner">
          <a:avLst>
            <a:gd name="adj1" fmla="val 16120"/>
            <a:gd name="adj2" fmla="val 161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0B4B61-1896-45C3-8CC2-650071A798AA}">
      <dsp:nvSpPr>
        <dsp:cNvPr id="0" name=""/>
        <dsp:cNvSpPr/>
      </dsp:nvSpPr>
      <dsp:spPr>
        <a:xfrm>
          <a:off x="134407" y="880869"/>
          <a:ext cx="1207597" cy="1058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ru-RU" sz="1100" kern="1200" dirty="0" smtClean="0"/>
            <a:t>Настройка расчётной модели ТЭС</a:t>
          </a:r>
          <a:endParaRPr lang="ru-RU" sz="1100" kern="1200" dirty="0"/>
        </a:p>
      </dsp:txBody>
      <dsp:txXfrm>
        <a:off x="134407" y="880869"/>
        <a:ext cx="1207597" cy="1058530"/>
      </dsp:txXfrm>
    </dsp:sp>
    <dsp:sp modelId="{84F8A9B5-0A39-4944-B232-75EBACE493B6}">
      <dsp:nvSpPr>
        <dsp:cNvPr id="0" name=""/>
        <dsp:cNvSpPr/>
      </dsp:nvSpPr>
      <dsp:spPr>
        <a:xfrm>
          <a:off x="1114156" y="382737"/>
          <a:ext cx="227848" cy="227848"/>
        </a:xfrm>
        <a:prstGeom prst="triangle">
          <a:avLst>
            <a:gd name="adj" fmla="val 100000"/>
          </a:avLst>
        </a:prstGeom>
        <a:solidFill>
          <a:schemeClr val="accent4">
            <a:hueOff val="-1168747"/>
            <a:satOff val="6603"/>
            <a:lumOff val="736"/>
            <a:alphaOff val="0"/>
          </a:schemeClr>
        </a:solidFill>
        <a:ln w="19050" cap="flat" cmpd="sng" algn="ctr">
          <a:solidFill>
            <a:schemeClr val="accent4">
              <a:hueOff val="-1168747"/>
              <a:satOff val="6603"/>
              <a:lumOff val="7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5E5ED2-6F20-46D9-BA91-5143BF86A26A}">
      <dsp:nvSpPr>
        <dsp:cNvPr id="0" name=""/>
        <dsp:cNvSpPr/>
      </dsp:nvSpPr>
      <dsp:spPr>
        <a:xfrm rot="5400000">
          <a:off x="1746927" y="151009"/>
          <a:ext cx="803860" cy="1337605"/>
        </a:xfrm>
        <a:prstGeom prst="corner">
          <a:avLst>
            <a:gd name="adj1" fmla="val 16120"/>
            <a:gd name="adj2" fmla="val 16110"/>
          </a:avLst>
        </a:prstGeom>
        <a:solidFill>
          <a:schemeClr val="accent4">
            <a:hueOff val="-2337494"/>
            <a:satOff val="13206"/>
            <a:lumOff val="1471"/>
            <a:alphaOff val="0"/>
          </a:schemeClr>
        </a:solidFill>
        <a:ln w="19050" cap="flat" cmpd="sng" algn="ctr">
          <a:solidFill>
            <a:schemeClr val="accent4">
              <a:hueOff val="-2337494"/>
              <a:satOff val="13206"/>
              <a:lumOff val="1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1A23C-7BA9-4962-B042-40E9D41F9578}">
      <dsp:nvSpPr>
        <dsp:cNvPr id="0" name=""/>
        <dsp:cNvSpPr/>
      </dsp:nvSpPr>
      <dsp:spPr>
        <a:xfrm>
          <a:off x="1612743" y="515054"/>
          <a:ext cx="1207597" cy="1058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ru-RU" sz="1100" kern="1200" dirty="0" smtClean="0"/>
            <a:t>Вычисления с использованием модели</a:t>
          </a:r>
          <a:endParaRPr lang="ru-RU" sz="1100" kern="1200" dirty="0"/>
        </a:p>
      </dsp:txBody>
      <dsp:txXfrm>
        <a:off x="1612743" y="515054"/>
        <a:ext cx="1207597" cy="1058530"/>
      </dsp:txXfrm>
    </dsp:sp>
    <dsp:sp modelId="{D464586A-3378-42AC-9B09-2796585FE24C}">
      <dsp:nvSpPr>
        <dsp:cNvPr id="0" name=""/>
        <dsp:cNvSpPr/>
      </dsp:nvSpPr>
      <dsp:spPr>
        <a:xfrm>
          <a:off x="2592492" y="16922"/>
          <a:ext cx="227848" cy="227848"/>
        </a:xfrm>
        <a:prstGeom prst="triangle">
          <a:avLst>
            <a:gd name="adj" fmla="val 100000"/>
          </a:avLst>
        </a:prstGeom>
        <a:solidFill>
          <a:schemeClr val="accent4">
            <a:hueOff val="-3506241"/>
            <a:satOff val="19809"/>
            <a:lumOff val="2207"/>
            <a:alphaOff val="0"/>
          </a:schemeClr>
        </a:solidFill>
        <a:ln w="19050" cap="flat" cmpd="sng" algn="ctr">
          <a:solidFill>
            <a:schemeClr val="accent4">
              <a:hueOff val="-3506241"/>
              <a:satOff val="19809"/>
              <a:lumOff val="22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88997-10D3-4AF9-91A9-4EF09EC3482A}">
      <dsp:nvSpPr>
        <dsp:cNvPr id="0" name=""/>
        <dsp:cNvSpPr/>
      </dsp:nvSpPr>
      <dsp:spPr>
        <a:xfrm rot="5400000">
          <a:off x="3225262" y="-250417"/>
          <a:ext cx="803860" cy="1337605"/>
        </a:xfrm>
        <a:prstGeom prst="corner">
          <a:avLst>
            <a:gd name="adj1" fmla="val 16120"/>
            <a:gd name="adj2" fmla="val 16110"/>
          </a:avLst>
        </a:prstGeom>
        <a:solidFill>
          <a:schemeClr val="accent4">
            <a:hueOff val="-4674988"/>
            <a:satOff val="26412"/>
            <a:lumOff val="2942"/>
            <a:alphaOff val="0"/>
          </a:schemeClr>
        </a:solidFill>
        <a:ln w="19050" cap="flat" cmpd="sng" algn="ctr">
          <a:solidFill>
            <a:schemeClr val="accent4">
              <a:hueOff val="-4674988"/>
              <a:satOff val="26412"/>
              <a:lumOff val="29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8E8AE-C1D9-4F06-86EB-40F26D062104}">
      <dsp:nvSpPr>
        <dsp:cNvPr id="0" name=""/>
        <dsp:cNvSpPr/>
      </dsp:nvSpPr>
      <dsp:spPr>
        <a:xfrm>
          <a:off x="3091078" y="149238"/>
          <a:ext cx="1207597" cy="1058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ru-RU" sz="1100" kern="1200" dirty="0" smtClean="0"/>
            <a:t>Отображение результатов расчётов</a:t>
          </a:r>
        </a:p>
      </dsp:txBody>
      <dsp:txXfrm>
        <a:off x="3091078" y="149238"/>
        <a:ext cx="1207597" cy="105853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52400" y="392400"/>
            <a:ext cx="5360287" cy="40212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2400" y="4705200"/>
            <a:ext cx="5360400" cy="4021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hf hdr="0" ftr="0" dt="0"/>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52475" y="392113"/>
            <a:ext cx="5360988" cy="402113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17263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392113"/>
            <a:ext cx="5360988" cy="402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23</a:t>
            </a:fld>
            <a:endParaRPr lang="de-DE" dirty="0"/>
          </a:p>
        </p:txBody>
      </p:sp>
    </p:spTree>
    <p:extLst>
      <p:ext uri="{BB962C8B-B14F-4D97-AF65-F5344CB8AC3E}">
        <p14:creationId xmlns:p14="http://schemas.microsoft.com/office/powerpoint/2010/main" val="2098899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spTree>
      <p:nvGrpSpPr>
        <p:cNvPr id="1" name=""/>
        <p:cNvGrpSpPr/>
        <p:nvPr/>
      </p:nvGrpSpPr>
      <p:grpSpPr>
        <a:xfrm>
          <a:off x="0" y="0"/>
          <a:ext cx="0" cy="0"/>
          <a:chOff x="0" y="0"/>
          <a:chExt cx="0" cy="0"/>
        </a:xfrm>
      </p:grpSpPr>
      <p:sp>
        <p:nvSpPr>
          <p:cNvPr id="5" name="Cover Image Placeholder"/>
          <p:cNvSpPr>
            <a:spLocks noGrp="1"/>
          </p:cNvSpPr>
          <p:nvPr>
            <p:ph type="pic" sz="quarter" idx="12" hasCustomPrompt="1"/>
          </p:nvPr>
        </p:nvSpPr>
        <p:spPr>
          <a:xfrm>
            <a:off x="1" y="0"/>
            <a:ext cx="9144000" cy="3430006"/>
          </a:xfrm>
          <a:solidFill>
            <a:schemeClr val="tx2">
              <a:alpha val="70000"/>
            </a:schemeClr>
          </a:solidFill>
        </p:spPr>
        <p:txBody>
          <a:bodyPr tIns="504000"/>
          <a:lstStyle>
            <a:lvl1pPr algn="ctr">
              <a:defRPr sz="1200">
                <a:solidFill>
                  <a:schemeClr val="tx1"/>
                </a:solidFill>
              </a:defRPr>
            </a:lvl1pPr>
          </a:lstStyle>
          <a:p>
            <a:r>
              <a:rPr lang="en-US" dirty="0"/>
              <a:t>Click to insert title image</a:t>
            </a:r>
          </a:p>
        </p:txBody>
      </p:sp>
      <p:sp>
        <p:nvSpPr>
          <p:cNvPr id="6" name="Speaker"/>
          <p:cNvSpPr>
            <a:spLocks noGrp="1"/>
          </p:cNvSpPr>
          <p:nvPr userDrawn="1">
            <p:ph type="subTitle" idx="1" hasCustomPrompt="1"/>
          </p:nvPr>
        </p:nvSpPr>
        <p:spPr bwMode="gray">
          <a:xfrm>
            <a:off x="288000" y="5130000"/>
            <a:ext cx="8136000" cy="430887"/>
          </a:xfrm>
        </p:spPr>
        <p:txBody>
          <a:bodyPr wrap="square" anchor="t" anchorCtr="0">
            <a:noAutofit/>
          </a:bodyPr>
          <a:lstStyle>
            <a:lvl1pPr marL="0" marR="0" indent="0" algn="l" defTabSz="81620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a:t>
            </a:r>
          </a:p>
          <a:p>
            <a:pPr marL="0" marR="0" lvl="0" indent="0" algn="l" defTabSz="816201"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grpSp>
        <p:nvGrpSpPr>
          <p:cNvPr id="2" name="Group 1"/>
          <p:cNvGrpSpPr/>
          <p:nvPr userDrawn="1"/>
        </p:nvGrpSpPr>
        <p:grpSpPr>
          <a:xfrm>
            <a:off x="6877028" y="0"/>
            <a:ext cx="2266973" cy="3430006"/>
            <a:chOff x="6877028" y="0"/>
            <a:chExt cx="2266973" cy="3430006"/>
          </a:xfrm>
        </p:grpSpPr>
        <p:sp>
          <p:nvSpPr>
            <p:cNvPr id="17" name="Rectangle 16"/>
            <p:cNvSpPr/>
            <p:nvPr userDrawn="1"/>
          </p:nvSpPr>
          <p:spPr bwMode="gray">
            <a:xfrm>
              <a:off x="8388001" y="0"/>
              <a:ext cx="756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7632514" y="0"/>
              <a:ext cx="756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6877028" y="0"/>
              <a:ext cx="756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
        <p:nvSpPr>
          <p:cNvPr id="19" name="Presentation Title"/>
          <p:cNvSpPr>
            <a:spLocks noGrp="1"/>
          </p:cNvSpPr>
          <p:nvPr userDrawn="1">
            <p:ph type="body" sz="quarter" idx="14" hasCustomPrompt="1"/>
          </p:nvPr>
        </p:nvSpPr>
        <p:spPr>
          <a:xfrm>
            <a:off x="288000" y="4024800"/>
            <a:ext cx="8136000" cy="997196"/>
          </a:xfrm>
        </p:spPr>
        <p:txBody>
          <a:bodyPr wrap="square">
            <a:no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12"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34" y="6265575"/>
            <a:ext cx="1945102"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847594"/>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359999" y="1620000"/>
            <a:ext cx="8423999"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59999" y="504000"/>
            <a:ext cx="8424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9298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360000" y="1620000"/>
            <a:ext cx="403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 column 1"/>
          <p:cNvSpPr>
            <a:spLocks noGrp="1"/>
          </p:cNvSpPr>
          <p:nvPr>
            <p:ph type="body" sz="quarter" idx="11" hasCustomPrompt="1"/>
          </p:nvPr>
        </p:nvSpPr>
        <p:spPr>
          <a:xfrm>
            <a:off x="4751999" y="1620000"/>
            <a:ext cx="403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59999" y="504000"/>
            <a:ext cx="8424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6227999" y="1620000"/>
            <a:ext cx="2556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3294000" y="1620000"/>
            <a:ext cx="2556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360000" y="1620000"/>
            <a:ext cx="2556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359999" y="504000"/>
            <a:ext cx="8424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360000" y="4770000"/>
            <a:ext cx="4032000" cy="108000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360000" y="1620000"/>
            <a:ext cx="4032000" cy="2631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4751999" y="4770000"/>
            <a:ext cx="4032000" cy="108000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4751999" y="1620000"/>
            <a:ext cx="4032000" cy="2631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4" name="Title 3"/>
          <p:cNvSpPr>
            <a:spLocks noGrp="1"/>
          </p:cNvSpPr>
          <p:nvPr>
            <p:ph type="title" hasCustomPrompt="1"/>
          </p:nvPr>
        </p:nvSpPr>
        <p:spPr>
          <a:xfrm>
            <a:off x="359999" y="504000"/>
            <a:ext cx="8424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360000" y="4354922"/>
            <a:ext cx="2556000" cy="1495079"/>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360000" y="1620000"/>
            <a:ext cx="2556000" cy="2232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227999" y="4354922"/>
            <a:ext cx="2556000" cy="1495079"/>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227999" y="1620000"/>
            <a:ext cx="2556000" cy="2232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293999" y="4354922"/>
            <a:ext cx="2556000" cy="1495079"/>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293999" y="1620000"/>
            <a:ext cx="2556000" cy="2232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4" name="Title 3"/>
          <p:cNvSpPr>
            <a:spLocks noGrp="1"/>
          </p:cNvSpPr>
          <p:nvPr>
            <p:ph type="title" hasCustomPrompt="1"/>
          </p:nvPr>
        </p:nvSpPr>
        <p:spPr>
          <a:xfrm>
            <a:off x="359999" y="504000"/>
            <a:ext cx="8424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360000" y="3878220"/>
            <a:ext cx="1836000" cy="197178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360000" y="1620000"/>
            <a:ext cx="1836000"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947999" y="3878221"/>
            <a:ext cx="1836000" cy="197178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947999" y="1620000"/>
            <a:ext cx="1836000"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2556000" y="3878221"/>
            <a:ext cx="1836000" cy="197178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2556000" y="1620000"/>
            <a:ext cx="1836000"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4752000" y="3878221"/>
            <a:ext cx="1836000" cy="197178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4752000" y="1620000"/>
            <a:ext cx="1836000"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4" name="Title 3"/>
          <p:cNvSpPr>
            <a:spLocks noGrp="1"/>
          </p:cNvSpPr>
          <p:nvPr>
            <p:ph type="title" hasCustomPrompt="1"/>
          </p:nvPr>
        </p:nvSpPr>
        <p:spPr>
          <a:xfrm>
            <a:off x="359999" y="504000"/>
            <a:ext cx="8424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377902" y="1800000"/>
            <a:ext cx="8386716" cy="3285032"/>
          </a:xfrm>
        </p:spPr>
        <p:txBody>
          <a:bodyPr/>
          <a:lstStyle>
            <a:lvl1pPr marL="306000" indent="-306000">
              <a:lnSpc>
                <a:spcPct val="90000"/>
              </a:lnSpc>
              <a:spcBef>
                <a:spcPts val="450"/>
              </a:spcBef>
              <a:defRPr sz="4498" b="1">
                <a:solidFill>
                  <a:schemeClr val="tx1"/>
                </a:solidFill>
              </a:defRPr>
            </a:lvl1pPr>
            <a:lvl2pPr marL="306000" indent="0">
              <a:buNone/>
              <a:defRPr sz="1200">
                <a:solidFill>
                  <a:schemeClr val="tx1"/>
                </a:solidFill>
              </a:defRPr>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1"/>
          <p:cNvSpPr>
            <a:spLocks noGrp="1"/>
          </p:cNvSpPr>
          <p:nvPr>
            <p:ph type="title" hasCustomPrompt="1"/>
          </p:nvPr>
        </p:nvSpPr>
        <p:spPr/>
        <p:txBody>
          <a:bodyPr/>
          <a:lstStyle>
            <a:lvl1pPr>
              <a:defRPr>
                <a:solidFill>
                  <a:schemeClr val="tx1"/>
                </a:solidFill>
              </a:defRPr>
            </a:lvl1pPr>
          </a:lstStyle>
          <a:p>
            <a:r>
              <a:rPr lang="en-US" noProof="0" dirty="0"/>
              <a:t>Insert page title (sentence case)</a:t>
            </a:r>
            <a:endParaRPr lang="en-US" dirty="0"/>
          </a:p>
        </p:txBody>
      </p:sp>
    </p:spTree>
    <p:extLst>
      <p:ext uri="{BB962C8B-B14F-4D97-AF65-F5344CB8AC3E}">
        <p14:creationId xmlns:p14="http://schemas.microsoft.com/office/powerpoint/2010/main" val="932785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20000" y="180000"/>
            <a:ext cx="3024000" cy="6678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360000" y="1620000"/>
            <a:ext cx="5400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1"/>
          <p:cNvSpPr>
            <a:spLocks noGrp="1"/>
          </p:cNvSpPr>
          <p:nvPr>
            <p:ph type="title" hasCustomPrompt="1"/>
          </p:nvPr>
        </p:nvSpPr>
        <p:spPr>
          <a:xfrm>
            <a:off x="359999" y="504000"/>
            <a:ext cx="5400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4572000" y="180000"/>
            <a:ext cx="4572000" cy="6678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360000" y="1620000"/>
            <a:ext cx="385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2"/>
          <p:cNvSpPr>
            <a:spLocks noGrp="1"/>
          </p:cNvSpPr>
          <p:nvPr>
            <p:ph type="title" hasCustomPrompt="1"/>
          </p:nvPr>
        </p:nvSpPr>
        <p:spPr>
          <a:xfrm>
            <a:off x="359999" y="504000"/>
            <a:ext cx="3850904" cy="369332"/>
          </a:xfrm>
        </p:spPr>
        <p:txBody>
          <a:bodyPr/>
          <a:lstStyle/>
          <a:p>
            <a:r>
              <a:rPr lang="en-US" noProof="0" dirty="0"/>
              <a:t>Insert page title</a:t>
            </a:r>
            <a:endParaRPr lang="en-US" dirty="0"/>
          </a:p>
        </p:txBody>
      </p:sp>
    </p:spTree>
    <p:extLst>
      <p:ext uri="{BB962C8B-B14F-4D97-AF65-F5344CB8AC3E}">
        <p14:creationId xmlns:p14="http://schemas.microsoft.com/office/powerpoint/2010/main" val="552787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180000"/>
            <a:ext cx="9144000" cy="6678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90104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6" name="Speaker"/>
          <p:cNvSpPr>
            <a:spLocks noGrp="1"/>
          </p:cNvSpPr>
          <p:nvPr userDrawn="1">
            <p:ph type="subTitle" idx="1" hasCustomPrompt="1"/>
          </p:nvPr>
        </p:nvSpPr>
        <p:spPr bwMode="gray">
          <a:xfrm>
            <a:off x="288000" y="4269600"/>
            <a:ext cx="6373026"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10" name="Presentation Title"/>
          <p:cNvSpPr>
            <a:spLocks noGrp="1"/>
          </p:cNvSpPr>
          <p:nvPr>
            <p:ph type="body" sz="quarter" idx="14" hasCustomPrompt="1"/>
          </p:nvPr>
        </p:nvSpPr>
        <p:spPr>
          <a:xfrm>
            <a:off x="288000" y="2707200"/>
            <a:ext cx="6373026" cy="997196"/>
          </a:xfrm>
        </p:spPr>
        <p:txBody>
          <a:bodyPr wrap="square">
            <a:no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grpSp>
        <p:nvGrpSpPr>
          <p:cNvPr id="2" name="Group 1"/>
          <p:cNvGrpSpPr/>
          <p:nvPr userDrawn="1"/>
        </p:nvGrpSpPr>
        <p:grpSpPr>
          <a:xfrm>
            <a:off x="6877028" y="0"/>
            <a:ext cx="2266973" cy="6858000"/>
            <a:chOff x="6877028" y="0"/>
            <a:chExt cx="2266973" cy="6855990"/>
          </a:xfrm>
        </p:grpSpPr>
        <p:sp>
          <p:nvSpPr>
            <p:cNvPr id="25" name="Rectangle 24"/>
            <p:cNvSpPr/>
            <p:nvPr userDrawn="1"/>
          </p:nvSpPr>
          <p:spPr bwMode="gray">
            <a:xfrm>
              <a:off x="8388001" y="0"/>
              <a:ext cx="756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6" name="Rectangle 25"/>
            <p:cNvSpPr/>
            <p:nvPr userDrawn="1"/>
          </p:nvSpPr>
          <p:spPr bwMode="gray">
            <a:xfrm>
              <a:off x="7632514" y="0"/>
              <a:ext cx="756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7" name="Rectangle 26"/>
            <p:cNvSpPr/>
            <p:nvPr userDrawn="1"/>
          </p:nvSpPr>
          <p:spPr bwMode="gray">
            <a:xfrm>
              <a:off x="6877028" y="0"/>
              <a:ext cx="756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pic>
        <p:nvPicPr>
          <p:cNvPr id="14"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34" y="6265575"/>
            <a:ext cx="1945102"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219255"/>
      </p:ext>
    </p:extLst>
  </p:cSld>
  <p:clrMapOvr>
    <a:masterClrMapping/>
  </p:clrMapOvr>
  <p:extLst mod="1">
    <p:ext uri="{DCECCB84-F9BA-43D5-87BE-67443E8EF086}">
      <p15:sldGuideLst xmlns:p15="http://schemas.microsoft.com/office/powerpoint/2012/main" xmlns=""/>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9144000" cy="6858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4751999" y="1601628"/>
            <a:ext cx="4032000" cy="4230000"/>
          </a:xfrm>
          <a:solidFill>
            <a:schemeClr val="tx2">
              <a:alpha val="70000"/>
            </a:schemeClr>
          </a:solidFill>
        </p:spPr>
        <p:txBody>
          <a:bodyPr vert="horz" lIns="0" tIns="1512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360000" y="1620000"/>
            <a:ext cx="403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59999" y="504000"/>
            <a:ext cx="8424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mod="1">
    <p:ext uri="{DCECCB84-F9BA-43D5-87BE-67443E8EF086}">
      <p15:sldGuideLst xmlns:p15="http://schemas.microsoft.com/office/powerpoint/2012/main" xmlns=""/>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60000" y="1620000"/>
            <a:ext cx="8424000" cy="4230000"/>
          </a:xfrm>
          <a:solidFill>
            <a:schemeClr val="tx2">
              <a:alpha val="70000"/>
            </a:schemeClr>
          </a:solidFill>
        </p:spPr>
        <p:txBody>
          <a:bodyPr tIns="1368000"/>
          <a:lstStyle>
            <a:lvl1pPr algn="ctr">
              <a:defRPr sz="1050" b="0"/>
            </a:lvl1pPr>
          </a:lstStyle>
          <a:p>
            <a:pPr lvl="0"/>
            <a:r>
              <a:rPr lang="en-US" dirty="0"/>
              <a:t>Click to add content</a:t>
            </a:r>
          </a:p>
        </p:txBody>
      </p:sp>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
        <p:nvSpPr>
          <p:cNvPr id="7" name="Rectangle 6"/>
          <p:cNvSpPr/>
          <p:nvPr userDrawn="1"/>
        </p:nvSpPr>
        <p:spPr bwMode="gray">
          <a:xfrm>
            <a:off x="177119" y="1142736"/>
            <a:ext cx="8844517" cy="220929"/>
          </a:xfrm>
          <a:prstGeom prst="rect">
            <a:avLst/>
          </a:prstGeom>
          <a:solidFill>
            <a:schemeClr val="bg1"/>
          </a:solidFill>
          <a:ln w="6350" algn="ctr">
            <a:noFill/>
            <a:miter lim="800000"/>
            <a:headEnd/>
            <a:tailEnd/>
          </a:ln>
        </p:spPr>
        <p:txBody>
          <a:bodyPr lIns="67467" tIns="53973" rIns="67467" bIns="53973"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7924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360000" y="2905487"/>
            <a:ext cx="3994960" cy="2501010"/>
          </a:xfrm>
        </p:spPr>
        <p:txBody>
          <a:bodyPr anchor="t" anchorCtr="0">
            <a:noAutofit/>
          </a:bodyPr>
          <a:lstStyle>
            <a:lvl1pPr>
              <a:spcBef>
                <a:spcPts val="0"/>
              </a:spcBef>
              <a:spcAft>
                <a:spcPts val="9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360000" y="1467009"/>
            <a:ext cx="3994960"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6"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34" y="6265575"/>
            <a:ext cx="1945102"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90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TextBox 3"/>
          <p:cNvSpPr txBox="1"/>
          <p:nvPr/>
        </p:nvSpPr>
        <p:spPr bwMode="gray">
          <a:xfrm>
            <a:off x="360000" y="1620000"/>
            <a:ext cx="8258220" cy="2677656"/>
          </a:xfrm>
          <a:prstGeom prst="rect">
            <a:avLst/>
          </a:prstGeom>
          <a:noFill/>
        </p:spPr>
        <p:txBody>
          <a:bodyPr wrap="square" lIns="0" tIns="0" rIns="0" bIns="0" rtlCol="0">
            <a:spAutoFit/>
          </a:bodyPr>
          <a:lstStyle/>
          <a:p>
            <a:pPr>
              <a:spcBef>
                <a:spcPts val="900"/>
              </a:spcBef>
            </a:pPr>
            <a:r>
              <a:rPr lang="en-US" sz="9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900"/>
              </a:spcBef>
            </a:pPr>
            <a:r>
              <a:rPr lang="en-US" sz="9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900"/>
              </a:spcBef>
            </a:pPr>
            <a:r>
              <a:rPr lang="en-US" sz="9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900"/>
              </a:spcBef>
            </a:pPr>
            <a:r>
              <a:rPr lang="en-US" sz="9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900"/>
              </a:spcBef>
            </a:pPr>
            <a:r>
              <a:rPr lang="en-US" sz="9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br>
              <a:rPr lang="en-US" sz="900" kern="1200" dirty="0">
                <a:solidFill>
                  <a:schemeClr val="tx1"/>
                </a:solidFill>
                <a:latin typeface="Arial"/>
                <a:ea typeface="Arial Unicode MS" panose="020B0604020202020204" pitchFamily="34" charset="-128"/>
                <a:cs typeface="+mn-cs"/>
              </a:rPr>
            </a:br>
            <a:r>
              <a:rPr lang="en-US" sz="900" kern="1200" dirty="0">
                <a:solidFill>
                  <a:schemeClr val="tx1"/>
                </a:solidFill>
                <a:latin typeface="Arial"/>
                <a:ea typeface="Arial Unicode MS" panose="020B0604020202020204" pitchFamily="34" charset="-128"/>
                <a:cs typeface="+mn-cs"/>
              </a:rPr>
              <a:t>See </a:t>
            </a:r>
            <a:r>
              <a:rPr lang="en-US" sz="900" kern="1200" dirty="0">
                <a:solidFill>
                  <a:schemeClr val="tx2"/>
                </a:solidFill>
                <a:latin typeface="Arial"/>
                <a:ea typeface="Arial Unicode MS" panose="020B0604020202020204" pitchFamily="34" charset="-128"/>
                <a:cs typeface="+mn-cs"/>
                <a:hlinkClick r:id="rId2"/>
              </a:rPr>
              <a:t>http://global.sap.com/corporate-en/legal/copyright/index.epx</a:t>
            </a:r>
            <a:r>
              <a:rPr lang="en-US" sz="900" kern="1200" dirty="0">
                <a:solidFill>
                  <a:schemeClr val="tx2"/>
                </a:solidFill>
                <a:latin typeface="Arial"/>
                <a:ea typeface="Arial Unicode MS" panose="020B0604020202020204" pitchFamily="34" charset="-128"/>
                <a:cs typeface="+mn-cs"/>
              </a:rPr>
              <a:t> </a:t>
            </a:r>
            <a:r>
              <a:rPr lang="en-US" sz="900" kern="1200" dirty="0">
                <a:solidFill>
                  <a:schemeClr val="tx1"/>
                </a:solidFill>
                <a:latin typeface="Arial"/>
                <a:ea typeface="Arial Unicode MS" panose="020B0604020202020204" pitchFamily="34" charset="-128"/>
                <a:cs typeface="+mn-cs"/>
              </a:rPr>
              <a:t>for additional trademark information and notices.</a:t>
            </a:r>
          </a:p>
        </p:txBody>
      </p:sp>
      <p:sp>
        <p:nvSpPr>
          <p:cNvPr id="5" name="TextBox 4"/>
          <p:cNvSpPr txBox="1"/>
          <p:nvPr userDrawn="1"/>
        </p:nvSpPr>
        <p:spPr bwMode="gray">
          <a:xfrm>
            <a:off x="360000" y="719835"/>
            <a:ext cx="8386716" cy="276999"/>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1800" b="0" noProof="0" dirty="0"/>
              <a:t>© 2017 SAP SE or an SAP affiliate company. All rights reserved.</a:t>
            </a:r>
          </a:p>
        </p:txBody>
      </p:sp>
      <p:grpSp>
        <p:nvGrpSpPr>
          <p:cNvPr id="10" name="Group 9"/>
          <p:cNvGrpSpPr/>
          <p:nvPr userDrawn="1"/>
        </p:nvGrpSpPr>
        <p:grpSpPr>
          <a:xfrm>
            <a:off x="0" y="0"/>
            <a:ext cx="9144000" cy="180000"/>
            <a:chOff x="0" y="0"/>
            <a:chExt cx="9144000" cy="180000"/>
          </a:xfrm>
        </p:grpSpPr>
        <p:sp>
          <p:nvSpPr>
            <p:cNvPr id="11" name="Rectangle 10"/>
            <p:cNvSpPr/>
            <p:nvPr userDrawn="1"/>
          </p:nvSpPr>
          <p:spPr bwMode="gray">
            <a:xfrm>
              <a:off x="0" y="0"/>
              <a:ext cx="9144000" cy="180000"/>
            </a:xfrm>
            <a:prstGeom prst="rect">
              <a:avLst/>
            </a:prstGeom>
            <a:solidFill>
              <a:schemeClr val="tx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2" name="Secondary Motion Band"/>
            <p:cNvGrpSpPr/>
            <p:nvPr userDrawn="1"/>
          </p:nvGrpSpPr>
          <p:grpSpPr>
            <a:xfrm>
              <a:off x="8064000" y="0"/>
              <a:ext cx="1080000" cy="180000"/>
              <a:chOff x="10754805" y="0"/>
              <a:chExt cx="1440375" cy="252000"/>
            </a:xfrm>
          </p:grpSpPr>
          <p:sp>
            <p:nvSpPr>
              <p:cNvPr id="13" name="Rectangle 12"/>
              <p:cNvSpPr/>
              <p:nvPr userDrawn="1"/>
            </p:nvSpPr>
            <p:spPr bwMode="gray">
              <a:xfrm>
                <a:off x="11715055" y="0"/>
                <a:ext cx="480125"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4" name="Rectangle 13"/>
              <p:cNvSpPr/>
              <p:nvPr userDrawn="1"/>
            </p:nvSpPr>
            <p:spPr bwMode="gray">
              <a:xfrm>
                <a:off x="11234930" y="0"/>
                <a:ext cx="480125"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5" name="Rectangle 14"/>
              <p:cNvSpPr/>
              <p:nvPr userDrawn="1"/>
            </p:nvSpPr>
            <p:spPr bwMode="gray">
              <a:xfrm>
                <a:off x="10754805" y="0"/>
                <a:ext cx="480125"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451925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4" name="TextBox 3"/>
          <p:cNvSpPr txBox="1"/>
          <p:nvPr userDrawn="1"/>
        </p:nvSpPr>
        <p:spPr bwMode="gray">
          <a:xfrm>
            <a:off x="360000" y="1620000"/>
            <a:ext cx="8273460" cy="3093154"/>
          </a:xfrm>
          <a:prstGeom prst="rect">
            <a:avLst/>
          </a:prstGeom>
          <a:noFill/>
        </p:spPr>
        <p:txBody>
          <a:bodyPr wrap="square" lIns="0" tIns="0" rIns="0" bIns="0" rtlCol="0">
            <a:spAutoFit/>
          </a:bodyPr>
          <a:lstStyle/>
          <a:p>
            <a:pPr>
              <a:spcBef>
                <a:spcPts val="900"/>
              </a:spcBef>
            </a:pPr>
            <a:r>
              <a:rPr lang="de-DE" sz="9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900"/>
              </a:spcBef>
            </a:pPr>
            <a:r>
              <a:rPr lang="de-DE" sz="9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900"/>
              </a:spcBef>
            </a:pPr>
            <a:r>
              <a:rPr lang="de-DE" sz="9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900" kern="1200" noProof="0" dirty="0">
                <a:solidFill>
                  <a:schemeClr val="tx1"/>
                </a:solidFill>
                <a:effectLst/>
                <a:latin typeface="Arial"/>
                <a:ea typeface="+mn-ea"/>
                <a:cs typeface="+mn-cs"/>
              </a:rPr>
            </a:br>
            <a:r>
              <a:rPr lang="de-DE" sz="900" kern="1200" noProof="0" dirty="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900" kern="1200" noProof="0" dirty="0">
                <a:solidFill>
                  <a:schemeClr val="tx1"/>
                </a:solidFill>
                <a:effectLst/>
                <a:latin typeface="Arial"/>
                <a:ea typeface="+mn-ea"/>
                <a:cs typeface="+mn-cs"/>
              </a:rPr>
            </a:br>
            <a:r>
              <a:rPr lang="de-DE" sz="900" kern="1200" noProof="0" dirty="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900"/>
              </a:spcBef>
            </a:pPr>
            <a:r>
              <a:rPr lang="de-DE" sz="9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900"/>
              </a:spcBef>
            </a:pPr>
            <a:r>
              <a:rPr lang="de-DE" sz="9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 Alle anderen Namen von Produkten und Dienstleistungen sind Marken der jeweiligen Firmen. </a:t>
            </a:r>
            <a:br>
              <a:rPr lang="de-DE" sz="900" kern="1200" noProof="0" dirty="0">
                <a:solidFill>
                  <a:schemeClr val="tx1"/>
                </a:solidFill>
                <a:effectLst/>
                <a:latin typeface="Arial"/>
                <a:ea typeface="+mn-ea"/>
                <a:cs typeface="+mn-cs"/>
              </a:rPr>
            </a:br>
            <a:r>
              <a:rPr lang="de-DE" sz="900" kern="1200" noProof="0" dirty="0">
                <a:solidFill>
                  <a:schemeClr val="tx1"/>
                </a:solidFill>
                <a:effectLst/>
                <a:latin typeface="Arial"/>
                <a:ea typeface="+mn-ea"/>
                <a:cs typeface="+mn-cs"/>
              </a:rPr>
              <a:t>Zusätzliche Informationen zur Marke und Vermerke finden Sie auf der Seite </a:t>
            </a:r>
            <a:r>
              <a:rPr lang="de-DE" sz="900" kern="1200" noProof="0" dirty="0">
                <a:solidFill>
                  <a:schemeClr val="tx1"/>
                </a:solidFill>
                <a:effectLst/>
                <a:latin typeface="Arial"/>
                <a:ea typeface="+mn-ea"/>
                <a:cs typeface="+mn-cs"/>
                <a:hlinkClick r:id="rId2"/>
              </a:rPr>
              <a:t>http://www.sap.com/corporate-de/legal/copyright/index.epx</a:t>
            </a:r>
            <a:endParaRPr lang="de-DE" sz="900" kern="1200" noProof="0" dirty="0">
              <a:solidFill>
                <a:schemeClr val="tx1"/>
              </a:solidFill>
              <a:effectLst/>
              <a:latin typeface="Arial"/>
              <a:ea typeface="+mn-ea"/>
              <a:cs typeface="+mn-cs"/>
            </a:endParaRPr>
          </a:p>
        </p:txBody>
      </p:sp>
      <p:sp>
        <p:nvSpPr>
          <p:cNvPr id="5" name="TextBox 4"/>
          <p:cNvSpPr txBox="1"/>
          <p:nvPr userDrawn="1"/>
        </p:nvSpPr>
        <p:spPr bwMode="gray">
          <a:xfrm>
            <a:off x="360000" y="719835"/>
            <a:ext cx="8386716" cy="276999"/>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1800" b="0" noProof="0" dirty="0"/>
              <a:t>© </a:t>
            </a:r>
            <a:r>
              <a:rPr lang="de-DE" sz="1800" b="0" noProof="0" dirty="0"/>
              <a:t>2017 SAP SE oder ein SAP-Konzernunternehmen. Alle Rechte vorbehalten.</a:t>
            </a:r>
          </a:p>
        </p:txBody>
      </p:sp>
      <p:grpSp>
        <p:nvGrpSpPr>
          <p:cNvPr id="10" name="Group 9"/>
          <p:cNvGrpSpPr/>
          <p:nvPr userDrawn="1"/>
        </p:nvGrpSpPr>
        <p:grpSpPr>
          <a:xfrm>
            <a:off x="0" y="0"/>
            <a:ext cx="9144000" cy="180000"/>
            <a:chOff x="0" y="0"/>
            <a:chExt cx="9144000" cy="180000"/>
          </a:xfrm>
        </p:grpSpPr>
        <p:sp>
          <p:nvSpPr>
            <p:cNvPr id="11" name="Rectangle 10"/>
            <p:cNvSpPr/>
            <p:nvPr userDrawn="1"/>
          </p:nvSpPr>
          <p:spPr bwMode="gray">
            <a:xfrm>
              <a:off x="0" y="0"/>
              <a:ext cx="9144000" cy="180000"/>
            </a:xfrm>
            <a:prstGeom prst="rect">
              <a:avLst/>
            </a:prstGeom>
            <a:solidFill>
              <a:schemeClr val="tx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2" name="Secondary Motion Band"/>
            <p:cNvGrpSpPr/>
            <p:nvPr userDrawn="1"/>
          </p:nvGrpSpPr>
          <p:grpSpPr>
            <a:xfrm>
              <a:off x="8064000" y="0"/>
              <a:ext cx="1080000" cy="180000"/>
              <a:chOff x="10754805" y="0"/>
              <a:chExt cx="1440375" cy="252000"/>
            </a:xfrm>
          </p:grpSpPr>
          <p:sp>
            <p:nvSpPr>
              <p:cNvPr id="13" name="Rectangle 12"/>
              <p:cNvSpPr/>
              <p:nvPr userDrawn="1"/>
            </p:nvSpPr>
            <p:spPr bwMode="gray">
              <a:xfrm>
                <a:off x="11715055" y="0"/>
                <a:ext cx="480125"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4" name="Rectangle 13"/>
              <p:cNvSpPr/>
              <p:nvPr userDrawn="1"/>
            </p:nvSpPr>
            <p:spPr bwMode="gray">
              <a:xfrm>
                <a:off x="11234930" y="0"/>
                <a:ext cx="480125"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5" name="Rectangle 14"/>
              <p:cNvSpPr/>
              <p:nvPr userDrawn="1"/>
            </p:nvSpPr>
            <p:spPr bwMode="gray">
              <a:xfrm>
                <a:off x="10754805" y="0"/>
                <a:ext cx="480125"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911862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endParaRPr lang="ru-RU" dirty="0"/>
          </a:p>
        </p:txBody>
      </p:sp>
      <p:sp>
        <p:nvSpPr>
          <p:cNvPr id="19" name="Заголовок 1"/>
          <p:cNvSpPr>
            <a:spLocks noGrp="1"/>
          </p:cNvSpPr>
          <p:nvPr>
            <p:ph type="title"/>
          </p:nvPr>
        </p:nvSpPr>
        <p:spPr>
          <a:xfrm>
            <a:off x="359999" y="291992"/>
            <a:ext cx="8784001" cy="904759"/>
          </a:xfrm>
        </p:spPr>
        <p:txBody>
          <a:bodyPr/>
          <a:lstStyle/>
          <a:p>
            <a:r>
              <a:rPr lang="ru-RU" dirty="0"/>
              <a:t>Образец заголовка</a:t>
            </a:r>
          </a:p>
        </p:txBody>
      </p:sp>
    </p:spTree>
    <p:extLst>
      <p:ext uri="{BB962C8B-B14F-4D97-AF65-F5344CB8AC3E}">
        <p14:creationId xmlns:p14="http://schemas.microsoft.com/office/powerpoint/2010/main" val="531165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25987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scene art">
    <p:spTree>
      <p:nvGrpSpPr>
        <p:cNvPr id="1" name=""/>
        <p:cNvGrpSpPr/>
        <p:nvPr/>
      </p:nvGrpSpPr>
      <p:grpSpPr>
        <a:xfrm>
          <a:off x="0" y="0"/>
          <a:ext cx="0" cy="0"/>
          <a:chOff x="0" y="0"/>
          <a:chExt cx="0" cy="0"/>
        </a:xfrm>
      </p:grpSpPr>
      <p:sp>
        <p:nvSpPr>
          <p:cNvPr id="5" name="Cover Image Placeholder"/>
          <p:cNvSpPr>
            <a:spLocks noGrp="1"/>
          </p:cNvSpPr>
          <p:nvPr>
            <p:ph type="pic" sz="quarter" idx="12" hasCustomPrompt="1"/>
          </p:nvPr>
        </p:nvSpPr>
        <p:spPr>
          <a:xfrm>
            <a:off x="1" y="0"/>
            <a:ext cx="9144000" cy="2520000"/>
          </a:xfrm>
          <a:noFill/>
        </p:spPr>
        <p:txBody>
          <a:bodyPr tIns="504000"/>
          <a:lstStyle>
            <a:lvl1pPr algn="ctr">
              <a:defRPr sz="1200">
                <a:solidFill>
                  <a:schemeClr val="tx1"/>
                </a:solidFill>
              </a:defRPr>
            </a:lvl1pPr>
          </a:lstStyle>
          <a:p>
            <a:r>
              <a:rPr lang="en-US" dirty="0"/>
              <a:t>Click to insert illustration scene art</a:t>
            </a:r>
          </a:p>
        </p:txBody>
      </p:sp>
      <p:sp>
        <p:nvSpPr>
          <p:cNvPr id="6" name="Speaker"/>
          <p:cNvSpPr>
            <a:spLocks noGrp="1"/>
          </p:cNvSpPr>
          <p:nvPr userDrawn="1">
            <p:ph type="subTitle" idx="1" hasCustomPrompt="1"/>
          </p:nvPr>
        </p:nvSpPr>
        <p:spPr bwMode="gray">
          <a:xfrm>
            <a:off x="288000" y="4720550"/>
            <a:ext cx="8136000" cy="430887"/>
          </a:xfrm>
        </p:spPr>
        <p:txBody>
          <a:bodyPr wrap="square" anchor="t" anchorCtr="0">
            <a:noAutofit/>
          </a:bodyPr>
          <a:lstStyle>
            <a:lvl1pPr marL="0" marR="0" indent="0" algn="l" defTabSz="81620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a:t>
            </a:r>
          </a:p>
          <a:p>
            <a:pPr marL="0" marR="0" lvl="0" indent="0" algn="l" defTabSz="816201"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19" name="Presentation Title"/>
          <p:cNvSpPr>
            <a:spLocks noGrp="1"/>
          </p:cNvSpPr>
          <p:nvPr userDrawn="1">
            <p:ph type="body" sz="quarter" idx="14" hasCustomPrompt="1"/>
          </p:nvPr>
        </p:nvSpPr>
        <p:spPr>
          <a:xfrm>
            <a:off x="288000" y="3615350"/>
            <a:ext cx="8136000" cy="997196"/>
          </a:xfrm>
        </p:spPr>
        <p:txBody>
          <a:bodyPr wrap="square">
            <a:no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9"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34" y="6265575"/>
            <a:ext cx="1945102"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431311"/>
      </p:ext>
    </p:extLst>
  </p:cSld>
  <p:clrMapOvr>
    <a:masterClrMapping/>
  </p:clrMapOvr>
  <p:extLst mod="1">
    <p:ext uri="{DCECCB84-F9BA-43D5-87BE-67443E8EF086}">
      <p15:sldGuideLst xmlns:p15="http://schemas.microsoft.com/office/powerpoint/2012/main" xmlns=""/>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2629288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887381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3272818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1802143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3578438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3096300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2145644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1838526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335163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284486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sp>
        <p:nvSpPr>
          <p:cNvPr id="6" name="Speaker"/>
          <p:cNvSpPr>
            <a:spLocks noGrp="1"/>
          </p:cNvSpPr>
          <p:nvPr userDrawn="1">
            <p:ph type="subTitle" idx="1" hasCustomPrompt="1"/>
          </p:nvPr>
        </p:nvSpPr>
        <p:spPr bwMode="gray">
          <a:xfrm>
            <a:off x="288000" y="4269600"/>
            <a:ext cx="468423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10" name="Presentation Title"/>
          <p:cNvSpPr>
            <a:spLocks noGrp="1"/>
          </p:cNvSpPr>
          <p:nvPr>
            <p:ph type="body" sz="quarter" idx="14" hasCustomPrompt="1"/>
          </p:nvPr>
        </p:nvSpPr>
        <p:spPr>
          <a:xfrm>
            <a:off x="288000" y="2707200"/>
            <a:ext cx="4684238" cy="997196"/>
          </a:xfrm>
        </p:spPr>
        <p:txBody>
          <a:bodyPr wrap="square">
            <a:no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sp>
        <p:nvSpPr>
          <p:cNvPr id="4" name="Picture Placeholder 3"/>
          <p:cNvSpPr>
            <a:spLocks noGrp="1"/>
          </p:cNvSpPr>
          <p:nvPr>
            <p:ph type="pic" sz="quarter" idx="15"/>
          </p:nvPr>
        </p:nvSpPr>
        <p:spPr>
          <a:xfrm>
            <a:off x="5260238" y="1629000"/>
            <a:ext cx="3600000" cy="3600000"/>
          </a:xfrm>
        </p:spPr>
        <p:txBody>
          <a:bodyPr/>
          <a:lstStyle/>
          <a:p>
            <a:endParaRPr lang="de-DE"/>
          </a:p>
        </p:txBody>
      </p:sp>
      <p:pic>
        <p:nvPicPr>
          <p:cNvPr id="8"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34" y="6265575"/>
            <a:ext cx="1945102"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710422"/>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360000" y="1620000"/>
            <a:ext cx="8424000" cy="4230000"/>
          </a:xfrm>
        </p:spPr>
        <p:txBody>
          <a:bodyPr>
            <a:noAutofit/>
          </a:bodyPr>
          <a:lstStyle>
            <a:lvl1pPr marL="0" marR="0" indent="0" algn="l" defTabSz="816201" rtl="0" eaLnBrk="1" fontAlgn="auto" latinLnBrk="0" hangingPunct="1">
              <a:lnSpc>
                <a:spcPct val="100000"/>
              </a:lnSpc>
              <a:spcBef>
                <a:spcPts val="3000"/>
              </a:spcBef>
              <a:spcAft>
                <a:spcPts val="0"/>
              </a:spcAft>
              <a:buClr>
                <a:schemeClr val="accent1"/>
              </a:buClr>
              <a:buSzPct val="80000"/>
              <a:buFontTx/>
              <a:buNone/>
              <a:tabLst/>
              <a:defRPr sz="2000" b="0"/>
            </a:lvl1pPr>
            <a:lvl2pPr marL="179388" marR="0" indent="-179388" algn="l" defTabSz="816201" rtl="0" eaLnBrk="1" fontAlgn="auto" latinLnBrk="0" hangingPunct="1">
              <a:lnSpc>
                <a:spcPct val="100000"/>
              </a:lnSpc>
              <a:spcBef>
                <a:spcPts val="450"/>
              </a:spcBef>
              <a:spcAft>
                <a:spcPts val="0"/>
              </a:spcAft>
              <a:buClr>
                <a:schemeClr val="accent1"/>
              </a:buClr>
              <a:buSzPct val="100000"/>
              <a:buFont typeface="Wingdings" panose="05000000000000000000" pitchFamily="2" charset="2"/>
              <a:buChar char="§"/>
              <a:tabLst/>
              <a:defRPr sz="1800"/>
            </a:lvl2pPr>
            <a:lvl3pPr marL="360000" marR="0" indent="-180000" algn="l" defTabSz="816201" rtl="0" eaLnBrk="1" fontAlgn="auto" latinLnBrk="0" hangingPunct="1">
              <a:lnSpc>
                <a:spcPct val="100000"/>
              </a:lnSpc>
              <a:spcBef>
                <a:spcPts val="300"/>
              </a:spcBef>
              <a:spcAft>
                <a:spcPts val="0"/>
              </a:spcAft>
              <a:buClr>
                <a:schemeClr val="tx1"/>
              </a:buClr>
              <a:buSzPct val="100000"/>
              <a:buFont typeface="Arial" pitchFamily="34" charset="0"/>
              <a:buChar char="–"/>
              <a:tabLst/>
              <a:defRPr sz="1600" baseline="0"/>
            </a:lvl3pPr>
            <a:lvl4pPr marL="404811" marR="0" indent="-134937" algn="l" defTabSz="816201" rtl="0" eaLnBrk="1" fontAlgn="auto" latinLnBrk="0" hangingPunct="1">
              <a:lnSpc>
                <a:spcPct val="100000"/>
              </a:lnSpc>
              <a:spcBef>
                <a:spcPts val="187"/>
              </a:spcBef>
              <a:spcAft>
                <a:spcPts val="0"/>
              </a:spcAft>
              <a:buClr>
                <a:schemeClr val="tx1"/>
              </a:buClr>
              <a:buSzPct val="100000"/>
              <a:buFont typeface="Courier New" pitchFamily="49" charset="0"/>
              <a:buChar char="o"/>
              <a:tabLst/>
              <a:defRPr sz="12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360000" y="3090446"/>
            <a:ext cx="8386716"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llustration scene art">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4338000"/>
            <a:ext cx="9144000" cy="2520000"/>
          </a:xfrm>
          <a:noFill/>
        </p:spPr>
        <p:txBody>
          <a:bodyPr tIns="324000"/>
          <a:lstStyle>
            <a:lvl1pPr marL="0" marR="0" indent="0" algn="ctr" defTabSz="816201" rtl="0" eaLnBrk="1" fontAlgn="auto" latinLnBrk="0" hangingPunct="1">
              <a:lnSpc>
                <a:spcPct val="100000"/>
              </a:lnSpc>
              <a:spcBef>
                <a:spcPts val="900"/>
              </a:spcBef>
              <a:spcAft>
                <a:spcPts val="0"/>
              </a:spcAft>
              <a:buClr>
                <a:schemeClr val="accent1"/>
              </a:buClr>
              <a:buSzPct val="80000"/>
              <a:buFontTx/>
              <a:buNone/>
              <a:tabLst/>
              <a:defRPr sz="1200">
                <a:solidFill>
                  <a:schemeClr val="tx1"/>
                </a:solidFill>
              </a:defRPr>
            </a:lvl1pPr>
          </a:lstStyle>
          <a:p>
            <a:pPr marL="0" marR="0" lvl="0" indent="0" algn="ctr" defTabSz="816201" rtl="0" eaLnBrk="1" fontAlgn="auto" latinLnBrk="0" hangingPunct="1">
              <a:lnSpc>
                <a:spcPct val="100000"/>
              </a:lnSpc>
              <a:spcBef>
                <a:spcPts val="900"/>
              </a:spcBef>
              <a:spcAft>
                <a:spcPts val="0"/>
              </a:spcAft>
              <a:buClr>
                <a:schemeClr val="accent1"/>
              </a:buClr>
              <a:buSzPct val="80000"/>
              <a:buFontTx/>
              <a:buNone/>
              <a:tabLst/>
              <a:defRPr/>
            </a:pPr>
            <a:r>
              <a:rPr lang="en-US" dirty="0"/>
              <a:t>Placeholder for illustration scene art</a:t>
            </a:r>
          </a:p>
        </p:txBody>
      </p:sp>
      <p:sp>
        <p:nvSpPr>
          <p:cNvPr id="2" name="Divider text"/>
          <p:cNvSpPr>
            <a:spLocks noGrp="1"/>
          </p:cNvSpPr>
          <p:nvPr>
            <p:ph type="ctrTitle" hasCustomPrompt="1"/>
          </p:nvPr>
        </p:nvSpPr>
        <p:spPr bwMode="gray">
          <a:xfrm>
            <a:off x="360000" y="3092400"/>
            <a:ext cx="8386716"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3427200"/>
            <a:ext cx="9144000" cy="3430800"/>
          </a:xfrm>
          <a:solidFill>
            <a:schemeClr val="tx2">
              <a:alpha val="70000"/>
            </a:schemeClr>
          </a:solidFill>
        </p:spPr>
        <p:txBody>
          <a:bodyPr tIns="324000"/>
          <a:lstStyle>
            <a:lvl1pPr marL="0" marR="0" indent="0" algn="ctr" defTabSz="816201" rtl="0" eaLnBrk="1" fontAlgn="auto" latinLnBrk="0" hangingPunct="1">
              <a:lnSpc>
                <a:spcPct val="100000"/>
              </a:lnSpc>
              <a:spcBef>
                <a:spcPts val="900"/>
              </a:spcBef>
              <a:spcAft>
                <a:spcPts val="0"/>
              </a:spcAft>
              <a:buClr>
                <a:schemeClr val="accent1"/>
              </a:buClr>
              <a:buSzPct val="80000"/>
              <a:buFontTx/>
              <a:buNone/>
              <a:tabLst/>
              <a:defRPr sz="1200">
                <a:solidFill>
                  <a:schemeClr val="tx1"/>
                </a:solidFill>
              </a:defRPr>
            </a:lvl1pPr>
          </a:lstStyle>
          <a:p>
            <a:pPr marL="0" marR="0" lvl="0" indent="0" algn="ctr" defTabSz="816201" rtl="0" eaLnBrk="1" fontAlgn="auto" latinLnBrk="0" hangingPunct="1">
              <a:lnSpc>
                <a:spcPct val="100000"/>
              </a:lnSpc>
              <a:spcBef>
                <a:spcPts val="900"/>
              </a:spcBef>
              <a:spcAft>
                <a:spcPts val="0"/>
              </a:spcAft>
              <a:buClr>
                <a:schemeClr val="accent1"/>
              </a:buClr>
              <a:buSzPct val="80000"/>
              <a:buFontTx/>
              <a:buNone/>
              <a:tabLst/>
              <a:defRPr/>
            </a:pPr>
            <a:r>
              <a:rPr lang="en-US" dirty="0"/>
              <a:t>Placeholder for image</a:t>
            </a:r>
          </a:p>
        </p:txBody>
      </p:sp>
      <p:sp>
        <p:nvSpPr>
          <p:cNvPr id="2" name="Divider text"/>
          <p:cNvSpPr>
            <a:spLocks noGrp="1"/>
          </p:cNvSpPr>
          <p:nvPr>
            <p:ph type="ctrTitle" hasCustomPrompt="1"/>
          </p:nvPr>
        </p:nvSpPr>
        <p:spPr bwMode="gray">
          <a:xfrm>
            <a:off x="360000" y="1405824"/>
            <a:ext cx="8386716" cy="615553"/>
          </a:xfrm>
        </p:spPr>
        <p:txBody>
          <a:bodyPr anchor="t" anchorCtr="0">
            <a:noAutofit/>
          </a:bodyPr>
          <a:lstStyle>
            <a:lvl1pPr>
              <a:defRPr sz="40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27166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p:nvSpPr>
        <p:spPr bwMode="black">
          <a:xfrm>
            <a:off x="8525934" y="6463902"/>
            <a:ext cx="258066" cy="169277"/>
          </a:xfrm>
          <a:prstGeom prst="rect">
            <a:avLst/>
          </a:prstGeom>
          <a:noFill/>
        </p:spPr>
        <p:txBody>
          <a:bodyPr wrap="squar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1100" noProof="0" smtClean="0"/>
              <a:pPr marL="0" lvl="0" indent="0" algn="r">
                <a:buNone/>
              </a:pPr>
              <a:t>‹#›</a:t>
            </a:fld>
            <a:endParaRPr lang="en-US" sz="1100" noProof="0" dirty="0"/>
          </a:p>
        </p:txBody>
      </p:sp>
      <p:sp>
        <p:nvSpPr>
          <p:cNvPr id="3" name="Text Placeholder 2"/>
          <p:cNvSpPr>
            <a:spLocks noGrp="1"/>
          </p:cNvSpPr>
          <p:nvPr>
            <p:ph type="body" idx="1"/>
          </p:nvPr>
        </p:nvSpPr>
        <p:spPr bwMode="gray">
          <a:xfrm>
            <a:off x="359999" y="1620000"/>
            <a:ext cx="8424000" cy="423023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p:ph type="title"/>
          </p:nvPr>
        </p:nvSpPr>
        <p:spPr bwMode="gray">
          <a:xfrm>
            <a:off x="359999" y="504000"/>
            <a:ext cx="8424000"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12" name="Group 11"/>
          <p:cNvGrpSpPr/>
          <p:nvPr/>
        </p:nvGrpSpPr>
        <p:grpSpPr>
          <a:xfrm>
            <a:off x="0" y="0"/>
            <a:ext cx="9144000" cy="180000"/>
            <a:chOff x="0" y="0"/>
            <a:chExt cx="9144000" cy="180000"/>
          </a:xfrm>
        </p:grpSpPr>
        <p:sp>
          <p:nvSpPr>
            <p:cNvPr id="13" name="Rectangle 12"/>
            <p:cNvSpPr/>
            <p:nvPr userDrawn="1"/>
          </p:nvSpPr>
          <p:spPr bwMode="gray">
            <a:xfrm>
              <a:off x="0" y="0"/>
              <a:ext cx="9144000" cy="180000"/>
            </a:xfrm>
            <a:prstGeom prst="rect">
              <a:avLst/>
            </a:prstGeom>
            <a:solidFill>
              <a:schemeClr val="tx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4" name="Secondary Motion Band"/>
            <p:cNvGrpSpPr/>
            <p:nvPr userDrawn="1"/>
          </p:nvGrpSpPr>
          <p:grpSpPr>
            <a:xfrm>
              <a:off x="8064000" y="0"/>
              <a:ext cx="1080000" cy="180000"/>
              <a:chOff x="10754805" y="0"/>
              <a:chExt cx="1440375" cy="252000"/>
            </a:xfrm>
          </p:grpSpPr>
          <p:sp>
            <p:nvSpPr>
              <p:cNvPr id="15" name="Rectangle 14"/>
              <p:cNvSpPr/>
              <p:nvPr userDrawn="1"/>
            </p:nvSpPr>
            <p:spPr bwMode="gray">
              <a:xfrm>
                <a:off x="11715055" y="0"/>
                <a:ext cx="480125"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9" name="Rectangle 18"/>
              <p:cNvSpPr/>
              <p:nvPr userDrawn="1"/>
            </p:nvSpPr>
            <p:spPr bwMode="gray">
              <a:xfrm>
                <a:off x="11234930" y="0"/>
                <a:ext cx="480125"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0754805" y="0"/>
                <a:ext cx="480125"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pic>
        <p:nvPicPr>
          <p:cNvPr id="16" name="Picture 2" descr="C:\Users\user\Documents\Service-Model.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0034" y="6265575"/>
            <a:ext cx="1945102"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61" r:id="rId1"/>
    <p:sldLayoutId id="2147483764" r:id="rId2"/>
    <p:sldLayoutId id="2147483775" r:id="rId3"/>
    <p:sldLayoutId id="2147483774" r:id="rId4"/>
    <p:sldLayoutId id="2147483741" r:id="rId5"/>
    <p:sldLayoutId id="2147483765" r:id="rId6"/>
    <p:sldLayoutId id="2147483767" r:id="rId7"/>
    <p:sldLayoutId id="2147483772" r:id="rId8"/>
    <p:sldLayoutId id="2147483743" r:id="rId9"/>
    <p:sldLayoutId id="2147483773" r:id="rId10"/>
    <p:sldLayoutId id="2147483745" r:id="rId11"/>
    <p:sldLayoutId id="2147483760" r:id="rId12"/>
    <p:sldLayoutId id="2147483768" r:id="rId13"/>
    <p:sldLayoutId id="2147483769" r:id="rId14"/>
    <p:sldLayoutId id="2147483770" r:id="rId15"/>
    <p:sldLayoutId id="2147483744" r:id="rId16"/>
    <p:sldLayoutId id="2147483757" r:id="rId17"/>
    <p:sldLayoutId id="2147483748" r:id="rId18"/>
    <p:sldLayoutId id="2147483762" r:id="rId19"/>
    <p:sldLayoutId id="2147483771" r:id="rId20"/>
    <p:sldLayoutId id="2147483763" r:id="rId21"/>
    <p:sldLayoutId id="2147483751" r:id="rId22"/>
    <p:sldLayoutId id="2147483753" r:id="rId23"/>
    <p:sldLayoutId id="2147483756" r:id="rId24"/>
    <p:sldLayoutId id="2147483740" r:id="rId25"/>
    <p:sldLayoutId id="2147483754" r:id="rId26"/>
    <p:sldLayoutId id="2147483755" r:id="rId27"/>
    <p:sldLayoutId id="2147483777" r:id="rId28"/>
  </p:sldLayoutIdLst>
  <p:hf sldNum="0" hdr="0" ftr="0" dt="0"/>
  <p:txStyles>
    <p:titleStyle>
      <a:lvl1pPr algn="l" defTabSz="816201"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816201" rtl="0" eaLnBrk="1" latinLnBrk="0" hangingPunct="1">
        <a:spcBef>
          <a:spcPts val="1350"/>
        </a:spcBef>
        <a:buClr>
          <a:schemeClr val="accent1"/>
        </a:buClr>
        <a:buSzPct val="80000"/>
        <a:buFontTx/>
        <a:buNone/>
        <a:defRPr sz="2000" b="0" kern="1200">
          <a:solidFill>
            <a:schemeClr val="tx1"/>
          </a:solidFill>
          <a:latin typeface="+mn-lt"/>
          <a:ea typeface="+mn-ea"/>
          <a:cs typeface="+mn-cs"/>
        </a:defRPr>
      </a:lvl1pPr>
      <a:lvl2pPr marL="180000" indent="-180000" algn="l" defTabSz="816201" rtl="0" eaLnBrk="1" latinLnBrk="0" hangingPunct="1">
        <a:spcBef>
          <a:spcPts val="45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816201" rtl="0" eaLnBrk="1" latinLnBrk="0" hangingPunct="1">
        <a:spcBef>
          <a:spcPts val="225"/>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40000" indent="-180000" algn="l" defTabSz="816201" rtl="0" eaLnBrk="1" latinLnBrk="0" hangingPunct="1">
        <a:spcBef>
          <a:spcPts val="225"/>
        </a:spcBef>
        <a:buClr>
          <a:schemeClr val="tx1"/>
        </a:buClr>
        <a:buSzPct val="120000"/>
        <a:buFont typeface="Arial" pitchFamily="34" charset="0"/>
        <a:buChar char="▫"/>
        <a:defRPr sz="1600" kern="1200">
          <a:solidFill>
            <a:schemeClr val="tx1"/>
          </a:solidFill>
          <a:latin typeface="+mn-lt"/>
          <a:ea typeface="+mn-ea"/>
          <a:cs typeface="+mn-cs"/>
        </a:defRPr>
      </a:lvl4pPr>
      <a:lvl5pPr marL="720000" indent="-180000" algn="l" defTabSz="816201" rtl="0" eaLnBrk="1" latinLnBrk="0" hangingPunct="1">
        <a:spcBef>
          <a:spcPts val="75"/>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de-DE"/>
      </a:defPPr>
      <a:lvl1pPr marL="0" algn="l" defTabSz="816201" rtl="0" eaLnBrk="1" latinLnBrk="0" hangingPunct="1">
        <a:defRPr sz="1575" kern="1200">
          <a:solidFill>
            <a:schemeClr val="tx1"/>
          </a:solidFill>
          <a:latin typeface="+mn-lt"/>
          <a:ea typeface="+mn-ea"/>
          <a:cs typeface="+mn-cs"/>
        </a:defRPr>
      </a:lvl1pPr>
      <a:lvl2pPr marL="408100" algn="l" defTabSz="816201" rtl="0" eaLnBrk="1" latinLnBrk="0" hangingPunct="1">
        <a:defRPr sz="1575" kern="1200">
          <a:solidFill>
            <a:schemeClr val="tx1"/>
          </a:solidFill>
          <a:latin typeface="+mn-lt"/>
          <a:ea typeface="+mn-ea"/>
          <a:cs typeface="+mn-cs"/>
        </a:defRPr>
      </a:lvl2pPr>
      <a:lvl3pPr marL="816201" algn="l" defTabSz="816201" rtl="0" eaLnBrk="1" latinLnBrk="0" hangingPunct="1">
        <a:defRPr sz="1575" kern="1200">
          <a:solidFill>
            <a:schemeClr val="tx1"/>
          </a:solidFill>
          <a:latin typeface="+mn-lt"/>
          <a:ea typeface="+mn-ea"/>
          <a:cs typeface="+mn-cs"/>
        </a:defRPr>
      </a:lvl3pPr>
      <a:lvl4pPr marL="1224301" algn="l" defTabSz="816201" rtl="0" eaLnBrk="1" latinLnBrk="0" hangingPunct="1">
        <a:defRPr sz="1575" kern="1200">
          <a:solidFill>
            <a:schemeClr val="tx1"/>
          </a:solidFill>
          <a:latin typeface="+mn-lt"/>
          <a:ea typeface="+mn-ea"/>
          <a:cs typeface="+mn-cs"/>
        </a:defRPr>
      </a:lvl4pPr>
      <a:lvl5pPr marL="1632402" algn="l" defTabSz="816201" rtl="0" eaLnBrk="1" latinLnBrk="0" hangingPunct="1">
        <a:defRPr sz="1575" kern="1200">
          <a:solidFill>
            <a:schemeClr val="tx1"/>
          </a:solidFill>
          <a:latin typeface="+mn-lt"/>
          <a:ea typeface="+mn-ea"/>
          <a:cs typeface="+mn-cs"/>
        </a:defRPr>
      </a:lvl5pPr>
      <a:lvl6pPr marL="2040503" algn="l" defTabSz="816201" rtl="0" eaLnBrk="1" latinLnBrk="0" hangingPunct="1">
        <a:defRPr sz="1575" kern="1200">
          <a:solidFill>
            <a:schemeClr val="tx1"/>
          </a:solidFill>
          <a:latin typeface="+mn-lt"/>
          <a:ea typeface="+mn-ea"/>
          <a:cs typeface="+mn-cs"/>
        </a:defRPr>
      </a:lvl6pPr>
      <a:lvl7pPr marL="2448603" algn="l" defTabSz="816201" rtl="0" eaLnBrk="1" latinLnBrk="0" hangingPunct="1">
        <a:defRPr sz="1575" kern="1200">
          <a:solidFill>
            <a:schemeClr val="tx1"/>
          </a:solidFill>
          <a:latin typeface="+mn-lt"/>
          <a:ea typeface="+mn-ea"/>
          <a:cs typeface="+mn-cs"/>
        </a:defRPr>
      </a:lvl7pPr>
      <a:lvl8pPr marL="2856704" algn="l" defTabSz="816201" rtl="0" eaLnBrk="1" latinLnBrk="0" hangingPunct="1">
        <a:defRPr sz="1575" kern="1200">
          <a:solidFill>
            <a:schemeClr val="tx1"/>
          </a:solidFill>
          <a:latin typeface="+mn-lt"/>
          <a:ea typeface="+mn-ea"/>
          <a:cs typeface="+mn-cs"/>
        </a:defRPr>
      </a:lvl8pPr>
      <a:lvl9pPr marL="3264804" algn="l" defTabSz="816201"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159CA-342C-444E-BAC7-E2DD57DB1C32}" type="slidenum">
              <a:rPr lang="ru-RU" smtClean="0"/>
              <a:t>‹#›</a:t>
            </a:fld>
            <a:endParaRPr lang="ru-RU"/>
          </a:p>
        </p:txBody>
      </p:sp>
    </p:spTree>
    <p:extLst>
      <p:ext uri="{BB962C8B-B14F-4D97-AF65-F5344CB8AC3E}">
        <p14:creationId xmlns:p14="http://schemas.microsoft.com/office/powerpoint/2010/main" val="326942426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mailto:a.melentsov@servicemodel.ru"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hyperlink" Target="http://www.servicemodel.r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5900" y="3915003"/>
            <a:ext cx="5728598" cy="430887"/>
          </a:xfrm>
        </p:spPr>
        <p:txBody>
          <a:bodyPr/>
          <a:lstStyle/>
          <a:p>
            <a:r>
              <a:rPr lang="ru-RU" dirty="0"/>
              <a:t>Система управления оборудованием, энергетическими режимами, рыночными и производственными стратегиями</a:t>
            </a:r>
          </a:p>
        </p:txBody>
      </p:sp>
      <p:sp>
        <p:nvSpPr>
          <p:cNvPr id="3" name="Text Placeholder 2"/>
          <p:cNvSpPr>
            <a:spLocks noGrp="1"/>
          </p:cNvSpPr>
          <p:nvPr>
            <p:ph type="body" sz="quarter" idx="14"/>
          </p:nvPr>
        </p:nvSpPr>
        <p:spPr>
          <a:xfrm>
            <a:off x="215900" y="435934"/>
            <a:ext cx="6320702" cy="5817155"/>
          </a:xfrm>
        </p:spPr>
        <p:txBody>
          <a:bodyPr/>
          <a:lstStyle/>
          <a:p>
            <a:r>
              <a:rPr lang="ru-RU" sz="3200" dirty="0" smtClean="0"/>
              <a:t>Особенности </a:t>
            </a:r>
            <a:r>
              <a:rPr lang="ru-RU" sz="3200" dirty="0"/>
              <a:t>расчётной модели ТЭС</a:t>
            </a:r>
          </a:p>
          <a:p>
            <a:endParaRPr lang="ru-RU" sz="1800" b="0" dirty="0" smtClean="0"/>
          </a:p>
          <a:p>
            <a:pPr>
              <a:spcAft>
                <a:spcPts val="1200"/>
              </a:spcAft>
            </a:pPr>
            <a:endParaRPr lang="ru-RU" sz="1800" dirty="0" smtClean="0"/>
          </a:p>
          <a:p>
            <a:pPr>
              <a:spcAft>
                <a:spcPts val="1200"/>
              </a:spcAft>
            </a:pPr>
            <a:endParaRPr lang="ru-RU" sz="1800" dirty="0" smtClean="0"/>
          </a:p>
        </p:txBody>
      </p:sp>
      <p:sp>
        <p:nvSpPr>
          <p:cNvPr id="4" name="AutoShape 2" descr="Картинки по запросу at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Text Placeholder 2"/>
          <p:cNvSpPr txBox="1">
            <a:spLocks/>
          </p:cNvSpPr>
          <p:nvPr/>
        </p:nvSpPr>
        <p:spPr bwMode="gray">
          <a:xfrm>
            <a:off x="215900" y="2773817"/>
            <a:ext cx="7835274" cy="798723"/>
          </a:xfrm>
          <a:prstGeom prst="rect">
            <a:avLst/>
          </a:prstGeom>
        </p:spPr>
        <p:txBody>
          <a:bodyPr vert="horz" wrap="square" lIns="0" tIns="0" rIns="0" bIns="0" rtlCol="0">
            <a:noAutofit/>
          </a:bodyPr>
          <a:lstStyle>
            <a:lvl1pPr marL="0" indent="0" algn="l" defTabSz="816201" rtl="0" eaLnBrk="1" latinLnBrk="0" hangingPunct="1">
              <a:lnSpc>
                <a:spcPct val="90000"/>
              </a:lnSpc>
              <a:spcBef>
                <a:spcPts val="0"/>
              </a:spcBef>
              <a:buClr>
                <a:schemeClr val="accent1"/>
              </a:buClr>
              <a:buSzPct val="80000"/>
              <a:buFontTx/>
              <a:buNone/>
              <a:defRPr sz="3600" b="1" kern="1200" baseline="0">
                <a:solidFill>
                  <a:schemeClr val="tx1"/>
                </a:solidFill>
                <a:latin typeface="+mn-lt"/>
                <a:ea typeface="+mn-ea"/>
                <a:cs typeface="+mn-cs"/>
              </a:defRPr>
            </a:lvl1pPr>
            <a:lvl2pPr marL="180000" indent="-180000" algn="l" defTabSz="816201" rtl="0" eaLnBrk="1" latinLnBrk="0" hangingPunct="1">
              <a:spcBef>
                <a:spcPts val="45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816201" rtl="0" eaLnBrk="1" latinLnBrk="0" hangingPunct="1">
              <a:spcBef>
                <a:spcPts val="225"/>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40000" indent="-180000" algn="l" defTabSz="816201" rtl="0" eaLnBrk="1" latinLnBrk="0" hangingPunct="1">
              <a:spcBef>
                <a:spcPts val="225"/>
              </a:spcBef>
              <a:buClr>
                <a:schemeClr val="tx1"/>
              </a:buClr>
              <a:buSzPct val="120000"/>
              <a:buFont typeface="Arial" pitchFamily="34" charset="0"/>
              <a:buChar char="▫"/>
              <a:defRPr sz="1600" kern="1200">
                <a:solidFill>
                  <a:schemeClr val="tx1"/>
                </a:solidFill>
                <a:latin typeface="+mn-lt"/>
                <a:ea typeface="+mn-ea"/>
                <a:cs typeface="+mn-cs"/>
              </a:defRPr>
            </a:lvl4pPr>
            <a:lvl5pPr marL="720000" indent="-180000" algn="l" defTabSz="816201" rtl="0" eaLnBrk="1" latinLnBrk="0" hangingPunct="1">
              <a:spcBef>
                <a:spcPts val="75"/>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1200"/>
              </a:spcAft>
            </a:pPr>
            <a:endParaRPr lang="ru-RU" sz="1800" dirty="0" smtClean="0"/>
          </a:p>
        </p:txBody>
      </p:sp>
      <p:graphicFrame>
        <p:nvGraphicFramePr>
          <p:cNvPr id="16" name="Рисунок 2"/>
          <p:cNvGraphicFramePr>
            <a:graphicFrameLocks noGrp="1"/>
          </p:cNvGraphicFramePr>
          <p:nvPr>
            <p:ph type="pic" sz="quarter" idx="4294967295"/>
            <p:extLst>
              <p:ext uri="{D42A27DB-BD31-4B8C-83A1-F6EECF244321}">
                <p14:modId xmlns:p14="http://schemas.microsoft.com/office/powerpoint/2010/main" val="919992491"/>
              </p:ext>
            </p:extLst>
          </p:nvPr>
        </p:nvGraphicFramePr>
        <p:xfrm>
          <a:off x="4725909" y="4598854"/>
          <a:ext cx="4300396" cy="1955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854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0"/>
          </p:nvPr>
        </p:nvSpPr>
        <p:spPr>
          <a:xfrm>
            <a:off x="361950" y="1143749"/>
            <a:ext cx="8422050" cy="4695075"/>
          </a:xfrm>
        </p:spPr>
        <p:txBody>
          <a:bodyPr/>
          <a:lstStyle/>
          <a:p>
            <a:pPr defTabSz="914400">
              <a:lnSpc>
                <a:spcPct val="80000"/>
              </a:lnSpc>
              <a:spcBef>
                <a:spcPct val="20000"/>
              </a:spcBef>
            </a:pPr>
            <a:r>
              <a:rPr lang="ru-RU" sz="2500" dirty="0"/>
              <a:t>Модификатор позволяет задать всю совокупность способов расчёта параметра в зависимости от значений других параметров модели. Например,</a:t>
            </a:r>
          </a:p>
          <a:p>
            <a:pPr marL="342900" indent="-342900" defTabSz="914400">
              <a:lnSpc>
                <a:spcPct val="80000"/>
              </a:lnSpc>
              <a:spcBef>
                <a:spcPct val="20000"/>
              </a:spcBef>
              <a:buClrTx/>
              <a:buFont typeface="Arial" pitchFamily="34" charset="0"/>
              <a:buChar char="•"/>
            </a:pPr>
            <a:r>
              <a:rPr lang="ru-RU" sz="2500" dirty="0"/>
              <a:t>Способы расчёта параметра по физическому и пропорциональному методам (метод определяется по значению связанного параметра)</a:t>
            </a:r>
          </a:p>
          <a:p>
            <a:pPr marL="342900" indent="-342900" defTabSz="914400">
              <a:lnSpc>
                <a:spcPct val="80000"/>
              </a:lnSpc>
              <a:spcBef>
                <a:spcPct val="20000"/>
              </a:spcBef>
              <a:buClrTx/>
              <a:buFont typeface="Arial" pitchFamily="34" charset="0"/>
              <a:buChar char="•"/>
            </a:pPr>
            <a:r>
              <a:rPr lang="ru-RU" sz="2500" dirty="0"/>
              <a:t>Способы расчёта параметра для мгновенного и агрегационного режимов</a:t>
            </a:r>
          </a:p>
          <a:p>
            <a:pPr marL="342900" indent="-342900" defTabSz="914400">
              <a:lnSpc>
                <a:spcPct val="80000"/>
              </a:lnSpc>
              <a:spcBef>
                <a:spcPct val="20000"/>
              </a:spcBef>
              <a:buClrTx/>
              <a:buFont typeface="Arial" pitchFamily="34" charset="0"/>
              <a:buChar char="•"/>
            </a:pPr>
            <a:r>
              <a:rPr lang="ru-RU" sz="2500" dirty="0"/>
              <a:t>Способы расчёта параметра по прямому и по обратному балансам</a:t>
            </a:r>
          </a:p>
          <a:p>
            <a:pPr marL="342900" indent="-342900" defTabSz="914400">
              <a:lnSpc>
                <a:spcPct val="80000"/>
              </a:lnSpc>
              <a:spcBef>
                <a:spcPct val="20000"/>
              </a:spcBef>
              <a:buClrTx/>
              <a:buFont typeface="Arial" pitchFamily="34" charset="0"/>
              <a:buChar char="•"/>
            </a:pPr>
            <a:r>
              <a:rPr lang="ru-RU" sz="2500" dirty="0"/>
              <a:t>Любые другие варианты расчёта</a:t>
            </a:r>
          </a:p>
        </p:txBody>
      </p:sp>
      <p:sp>
        <p:nvSpPr>
          <p:cNvPr id="4" name="Заголовок 3"/>
          <p:cNvSpPr>
            <a:spLocks noGrp="1"/>
          </p:cNvSpPr>
          <p:nvPr>
            <p:ph type="title"/>
          </p:nvPr>
        </p:nvSpPr>
        <p:spPr>
          <a:xfrm>
            <a:off x="179512" y="188640"/>
            <a:ext cx="7884368" cy="792088"/>
          </a:xfrm>
        </p:spPr>
        <p:txBody>
          <a:bodyPr>
            <a:normAutofit/>
          </a:bodyPr>
          <a:lstStyle/>
          <a:p>
            <a:r>
              <a:rPr lang="ru-RU" sz="3200" b="1" dirty="0" smtClean="0"/>
              <a:t>О модификаторе</a:t>
            </a:r>
            <a:endParaRPr lang="ru-RU" sz="3200" b="1" dirty="0"/>
          </a:p>
        </p:txBody>
      </p:sp>
    </p:spTree>
    <p:extLst>
      <p:ext uri="{BB962C8B-B14F-4D97-AF65-F5344CB8AC3E}">
        <p14:creationId xmlns:p14="http://schemas.microsoft.com/office/powerpoint/2010/main" val="1439698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284080" y="3093159"/>
            <a:ext cx="8641496" cy="3320135"/>
          </a:xfrm>
        </p:spPr>
        <p:txBody>
          <a:bodyPr>
            <a:normAutofit/>
          </a:bodyPr>
          <a:lstStyle/>
          <a:p>
            <a:r>
              <a:rPr lang="ru-RU" dirty="0" smtClean="0"/>
              <a:t>Если состояние оборудования «выключено», то значение 0</a:t>
            </a:r>
          </a:p>
          <a:p>
            <a:r>
              <a:rPr lang="ru-RU" dirty="0" smtClean="0"/>
              <a:t>Иначе, если выполняется расчёт агрегационного режима и значение </a:t>
            </a:r>
            <a:r>
              <a:rPr lang="ru-RU" dirty="0" err="1" smtClean="0"/>
              <a:t>общестанционного</a:t>
            </a:r>
            <a:r>
              <a:rPr lang="ru-RU" dirty="0" smtClean="0"/>
              <a:t> параметра </a:t>
            </a:r>
            <a:r>
              <a:rPr lang="en-US" dirty="0" err="1" smtClean="0"/>
              <a:t>tay</a:t>
            </a:r>
            <a:r>
              <a:rPr lang="en-US" dirty="0" smtClean="0"/>
              <a:t>_</a:t>
            </a:r>
            <a:r>
              <a:rPr lang="ru-RU" dirty="0" smtClean="0"/>
              <a:t>кап </a:t>
            </a:r>
            <a:r>
              <a:rPr lang="en-US" dirty="0" smtClean="0"/>
              <a:t>&gt; 24, </a:t>
            </a:r>
            <a:r>
              <a:rPr lang="ru-RU" dirty="0" smtClean="0"/>
              <a:t>то использовать формулу </a:t>
            </a:r>
            <a:r>
              <a:rPr lang="en-US" dirty="0"/>
              <a:t>INTEGR_AVG(q</a:t>
            </a:r>
            <a:r>
              <a:rPr lang="ru-RU" dirty="0" err="1"/>
              <a:t>т,Э</a:t>
            </a:r>
            <a:r>
              <a:rPr lang="ru-RU" dirty="0" smtClean="0"/>
              <a:t>)</a:t>
            </a:r>
          </a:p>
          <a:p>
            <a:r>
              <a:rPr lang="ru-RU" dirty="0" smtClean="0"/>
              <a:t>Иначе, если </a:t>
            </a:r>
            <a:r>
              <a:rPr lang="ru-RU" dirty="0"/>
              <a:t>значение </a:t>
            </a:r>
            <a:r>
              <a:rPr lang="ru-RU" dirty="0" err="1"/>
              <a:t>общестанционного</a:t>
            </a:r>
            <a:r>
              <a:rPr lang="ru-RU" dirty="0"/>
              <a:t> параметра </a:t>
            </a:r>
            <a:r>
              <a:rPr lang="en-US" dirty="0" err="1"/>
              <a:t>tay</a:t>
            </a:r>
            <a:r>
              <a:rPr lang="en-US" dirty="0"/>
              <a:t>_</a:t>
            </a:r>
            <a:r>
              <a:rPr lang="ru-RU" dirty="0"/>
              <a:t>кап </a:t>
            </a:r>
            <a:r>
              <a:rPr lang="en-US" dirty="0"/>
              <a:t>&gt; </a:t>
            </a:r>
            <a:r>
              <a:rPr lang="en-US" dirty="0" smtClean="0"/>
              <a:t>24</a:t>
            </a:r>
            <a:r>
              <a:rPr lang="ru-RU" dirty="0" smtClean="0"/>
              <a:t> и не выполняется оптимизация, то использовать формулу </a:t>
            </a:r>
            <a:r>
              <a:rPr lang="en-US" dirty="0"/>
              <a:t>(q</a:t>
            </a:r>
            <a:r>
              <a:rPr lang="ru-RU" dirty="0" err="1"/>
              <a:t>т_конд</a:t>
            </a:r>
            <a:r>
              <a:rPr lang="ru-RU" dirty="0"/>
              <a:t>*</a:t>
            </a:r>
            <a:r>
              <a:rPr lang="ru-RU" dirty="0" err="1"/>
              <a:t>Эконд</a:t>
            </a:r>
            <a:r>
              <a:rPr lang="ru-RU" dirty="0"/>
              <a:t>+</a:t>
            </a:r>
            <a:r>
              <a:rPr lang="en-US" dirty="0"/>
              <a:t>q</a:t>
            </a:r>
            <a:r>
              <a:rPr lang="ru-RU" dirty="0"/>
              <a:t>т_1ст*Э1ст+</a:t>
            </a:r>
            <a:r>
              <a:rPr lang="en-US" dirty="0"/>
              <a:t>q</a:t>
            </a:r>
            <a:r>
              <a:rPr lang="ru-RU" dirty="0"/>
              <a:t>т_2ст*Э2ст)/</a:t>
            </a:r>
            <a:r>
              <a:rPr lang="ru-RU" dirty="0" smtClean="0"/>
              <a:t>Э</a:t>
            </a:r>
          </a:p>
          <a:p>
            <a:r>
              <a:rPr lang="ru-RU" dirty="0" smtClean="0"/>
              <a:t>Иначе использовать график</a:t>
            </a:r>
            <a:endParaRPr lang="ru-RU" dirty="0"/>
          </a:p>
        </p:txBody>
      </p:sp>
      <p:sp>
        <p:nvSpPr>
          <p:cNvPr id="4" name="Заголовок 3"/>
          <p:cNvSpPr>
            <a:spLocks noGrp="1"/>
          </p:cNvSpPr>
          <p:nvPr>
            <p:ph type="title"/>
          </p:nvPr>
        </p:nvSpPr>
        <p:spPr>
          <a:xfrm>
            <a:off x="284080" y="188640"/>
            <a:ext cx="8680408" cy="684692"/>
          </a:xfrm>
        </p:spPr>
        <p:txBody>
          <a:bodyPr>
            <a:noAutofit/>
          </a:bodyPr>
          <a:lstStyle/>
          <a:p>
            <a:r>
              <a:rPr lang="ru-RU" sz="3200" b="1" dirty="0" smtClean="0"/>
              <a:t>Пример модификатора для </a:t>
            </a:r>
            <a:r>
              <a:rPr lang="en-US" sz="3200" b="1" dirty="0" smtClean="0"/>
              <a:t>q</a:t>
            </a:r>
            <a:r>
              <a:rPr lang="ru-RU" sz="3200" b="1" dirty="0" smtClean="0"/>
              <a:t>т</a:t>
            </a:r>
            <a:endParaRPr lang="ru-RU" sz="32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80" y="1071006"/>
            <a:ext cx="62007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472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371474" y="2571750"/>
            <a:ext cx="5934075" cy="1933576"/>
          </a:xfrm>
        </p:spPr>
        <p:txBody>
          <a:bodyPr>
            <a:normAutofit/>
          </a:bodyPr>
          <a:lstStyle/>
          <a:p>
            <a:r>
              <a:rPr lang="ru-RU" dirty="0" smtClean="0"/>
              <a:t>При редактировании формулы в составе модификатора пользователь имеет возможность через меню выбирать необходимые ему параметры, функции и графики</a:t>
            </a:r>
            <a:endParaRPr lang="ru-RU" dirty="0"/>
          </a:p>
        </p:txBody>
      </p:sp>
      <p:sp>
        <p:nvSpPr>
          <p:cNvPr id="4" name="Заголовок 3"/>
          <p:cNvSpPr>
            <a:spLocks noGrp="1"/>
          </p:cNvSpPr>
          <p:nvPr>
            <p:ph type="title"/>
          </p:nvPr>
        </p:nvSpPr>
        <p:spPr>
          <a:xfrm>
            <a:off x="361951" y="188640"/>
            <a:ext cx="8422048" cy="684692"/>
          </a:xfrm>
        </p:spPr>
        <p:txBody>
          <a:bodyPr>
            <a:noAutofit/>
          </a:bodyPr>
          <a:lstStyle/>
          <a:p>
            <a:r>
              <a:rPr lang="ru-RU" sz="3200" b="1" dirty="0" smtClean="0"/>
              <a:t>Редактор формул в составе модификатора</a:t>
            </a:r>
            <a:endParaRPr lang="ru-RU" sz="3200" b="1" dirty="0"/>
          </a:p>
        </p:txBody>
      </p:sp>
      <p:pic>
        <p:nvPicPr>
          <p:cNvPr id="819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4704" r="24704"/>
          <a:stretch>
            <a:fillRect/>
          </a:stretch>
        </p:blipFill>
        <p:spPr bwMode="auto">
          <a:xfrm>
            <a:off x="7422465" y="2098837"/>
            <a:ext cx="1340534" cy="140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187" y="1185863"/>
            <a:ext cx="5131787" cy="119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437112"/>
            <a:ext cx="17240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Текст 2"/>
          <p:cNvSpPr txBox="1">
            <a:spLocks/>
          </p:cNvSpPr>
          <p:nvPr/>
        </p:nvSpPr>
        <p:spPr bwMode="gray">
          <a:xfrm>
            <a:off x="467544" y="4437112"/>
            <a:ext cx="6984776" cy="2030364"/>
          </a:xfrm>
          <a:prstGeom prst="rect">
            <a:avLst/>
          </a:prstGeom>
        </p:spPr>
        <p:txBody>
          <a:bodyPr vert="horz" lIns="0" tIns="0" rIns="0" bIns="0" rtlCol="0">
            <a:noAutofit/>
          </a:bodyPr>
          <a:lstStyle>
            <a:lvl1pPr marL="0" indent="0" algn="l" defTabSz="816201" rtl="0" eaLnBrk="1" latinLnBrk="0" hangingPunct="1">
              <a:spcBef>
                <a:spcPts val="1350"/>
              </a:spcBef>
              <a:buClr>
                <a:schemeClr val="accent1"/>
              </a:buClr>
              <a:buSzPct val="80000"/>
              <a:buFontTx/>
              <a:buNone/>
              <a:defRPr sz="2000" b="0" kern="1200">
                <a:solidFill>
                  <a:schemeClr val="tx1"/>
                </a:solidFill>
                <a:latin typeface="+mn-lt"/>
                <a:ea typeface="+mn-ea"/>
                <a:cs typeface="+mn-cs"/>
              </a:defRPr>
            </a:lvl1pPr>
            <a:lvl2pPr marL="180000" indent="-180000" algn="l" defTabSz="816201" rtl="0" eaLnBrk="1" latinLnBrk="0" hangingPunct="1">
              <a:spcBef>
                <a:spcPts val="45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816201" rtl="0" eaLnBrk="1" latinLnBrk="0" hangingPunct="1">
              <a:spcBef>
                <a:spcPts val="225"/>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40000" indent="-180000" algn="l" defTabSz="816201" rtl="0" eaLnBrk="1" latinLnBrk="0" hangingPunct="1">
              <a:spcBef>
                <a:spcPts val="225"/>
              </a:spcBef>
              <a:buClr>
                <a:schemeClr val="tx1"/>
              </a:buClr>
              <a:buSzPct val="120000"/>
              <a:buFont typeface="Arial" pitchFamily="34" charset="0"/>
              <a:buChar char="▫"/>
              <a:defRPr sz="1600" kern="1200">
                <a:solidFill>
                  <a:schemeClr val="tx1"/>
                </a:solidFill>
                <a:latin typeface="+mn-lt"/>
                <a:ea typeface="+mn-ea"/>
                <a:cs typeface="+mn-cs"/>
              </a:defRPr>
            </a:lvl4pPr>
            <a:lvl5pPr marL="720000" indent="-180000" algn="l" defTabSz="816201" rtl="0" eaLnBrk="1" latinLnBrk="0" hangingPunct="1">
              <a:spcBef>
                <a:spcPts val="75"/>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ru-RU" dirty="0"/>
              <a:t>При редактировании состава логических условий в составе модификатора пользователь использует графическую панель инструментов</a:t>
            </a:r>
          </a:p>
        </p:txBody>
      </p:sp>
    </p:spTree>
    <p:extLst>
      <p:ext uri="{BB962C8B-B14F-4D97-AF65-F5344CB8AC3E}">
        <p14:creationId xmlns:p14="http://schemas.microsoft.com/office/powerpoint/2010/main" val="552019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119062" y="1181099"/>
            <a:ext cx="4505325" cy="3053150"/>
          </a:xfrm>
        </p:spPr>
        <p:txBody>
          <a:bodyPr>
            <a:normAutofit/>
          </a:bodyPr>
          <a:lstStyle/>
          <a:p>
            <a:r>
              <a:rPr lang="ru-RU" dirty="0" smtClean="0"/>
              <a:t>При расчёте энергетического режима система подсвечивает ту ветку расчёта, по которой производился расчёт каждого параметра</a:t>
            </a:r>
          </a:p>
          <a:p>
            <a:r>
              <a:rPr lang="ru-RU" dirty="0" smtClean="0"/>
              <a:t>При отладке расчёта доступны значения всех связанных параметров для текущего параметра, рассчитанные для интересующего режима</a:t>
            </a:r>
            <a:endParaRPr lang="ru-RU" dirty="0"/>
          </a:p>
        </p:txBody>
      </p:sp>
      <p:sp>
        <p:nvSpPr>
          <p:cNvPr id="4" name="Заголовок 3"/>
          <p:cNvSpPr>
            <a:spLocks noGrp="1"/>
          </p:cNvSpPr>
          <p:nvPr>
            <p:ph type="title"/>
          </p:nvPr>
        </p:nvSpPr>
        <p:spPr>
          <a:xfrm>
            <a:off x="395535" y="188640"/>
            <a:ext cx="8657977" cy="684692"/>
          </a:xfrm>
        </p:spPr>
        <p:txBody>
          <a:bodyPr>
            <a:noAutofit/>
          </a:bodyPr>
          <a:lstStyle/>
          <a:p>
            <a:r>
              <a:rPr lang="ru-RU" sz="3200" b="1" dirty="0" smtClean="0"/>
              <a:t>Использование модификатора в расчётах</a:t>
            </a:r>
            <a:endParaRPr lang="ru-RU" sz="32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837" y="1366838"/>
            <a:ext cx="4257675" cy="180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837" y="3705225"/>
            <a:ext cx="3924299" cy="261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95837" y="1042600"/>
            <a:ext cx="3890489"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Значение </a:t>
            </a:r>
            <a:r>
              <a:rPr lang="en-US" sz="1800" i="1" kern="0" dirty="0" smtClean="0">
                <a:ea typeface="Arial Unicode MS" pitchFamily="34" charset="-128"/>
                <a:cs typeface="Arial Unicode MS" pitchFamily="34" charset="-128"/>
              </a:rPr>
              <a:t>q</a:t>
            </a:r>
            <a:r>
              <a:rPr lang="ru-RU" sz="1800" i="1" kern="0" dirty="0" smtClean="0">
                <a:ea typeface="Arial Unicode MS" pitchFamily="34" charset="-128"/>
                <a:cs typeface="Arial Unicode MS" pitchFamily="34" charset="-128"/>
              </a:rPr>
              <a:t>т в конкретном режиме</a:t>
            </a:r>
          </a:p>
        </p:txBody>
      </p:sp>
      <p:sp>
        <p:nvSpPr>
          <p:cNvPr id="8" name="TextBox 7"/>
          <p:cNvSpPr txBox="1"/>
          <p:nvPr/>
        </p:nvSpPr>
        <p:spPr>
          <a:xfrm>
            <a:off x="4795837" y="3309550"/>
            <a:ext cx="3670877"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Значение определено по графику</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4273549"/>
            <a:ext cx="434340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023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350475" y="981826"/>
            <a:ext cx="4108200" cy="3485399"/>
          </a:xfrm>
        </p:spPr>
        <p:txBody>
          <a:bodyPr>
            <a:normAutofit lnSpcReduction="10000"/>
          </a:bodyPr>
          <a:lstStyle/>
          <a:p>
            <a:pPr marL="0" indent="0">
              <a:buNone/>
            </a:pPr>
            <a:r>
              <a:rPr lang="ru-RU" dirty="0" smtClean="0"/>
              <a:t>Верификация модели обеспечивает:</a:t>
            </a:r>
          </a:p>
          <a:p>
            <a:pPr marL="342900" indent="-342900">
              <a:buFont typeface="Arial" panose="020B0604020202020204" pitchFamily="34" charset="0"/>
              <a:buChar char="•"/>
            </a:pPr>
            <a:r>
              <a:rPr lang="ru-RU" dirty="0" smtClean="0"/>
              <a:t>контроль ссылок на несуществующие параметры,</a:t>
            </a:r>
          </a:p>
          <a:p>
            <a:pPr marL="342900" indent="-342900">
              <a:buFont typeface="Arial" panose="020B0604020202020204" pitchFamily="34" charset="0"/>
              <a:buChar char="•"/>
            </a:pPr>
            <a:r>
              <a:rPr lang="ru-RU" dirty="0" smtClean="0"/>
              <a:t>синтаксический контроль формул</a:t>
            </a:r>
          </a:p>
          <a:p>
            <a:pPr marL="0" indent="0">
              <a:buNone/>
            </a:pPr>
            <a:r>
              <a:rPr lang="ru-RU" dirty="0"/>
              <a:t>В ходе верификации выдаются предупреждающие сообщения о неиспользуемых элементах модели</a:t>
            </a:r>
          </a:p>
          <a:p>
            <a:pPr marL="342900" indent="-342900">
              <a:buFont typeface="Arial" panose="020B0604020202020204" pitchFamily="34" charset="0"/>
              <a:buChar char="•"/>
            </a:pPr>
            <a:endParaRPr lang="ru-RU" dirty="0"/>
          </a:p>
        </p:txBody>
      </p:sp>
      <p:sp>
        <p:nvSpPr>
          <p:cNvPr id="4" name="Заголовок 3"/>
          <p:cNvSpPr>
            <a:spLocks noGrp="1"/>
          </p:cNvSpPr>
          <p:nvPr>
            <p:ph type="title"/>
          </p:nvPr>
        </p:nvSpPr>
        <p:spPr>
          <a:xfrm>
            <a:off x="426675" y="188640"/>
            <a:ext cx="8357324" cy="684692"/>
          </a:xfrm>
        </p:spPr>
        <p:txBody>
          <a:bodyPr>
            <a:normAutofit/>
          </a:bodyPr>
          <a:lstStyle/>
          <a:p>
            <a:r>
              <a:rPr lang="ru-RU" sz="3200" b="1" dirty="0" smtClean="0"/>
              <a:t>Верификация модели</a:t>
            </a:r>
            <a:endParaRPr lang="ru-RU" sz="3200"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207" y="1066801"/>
            <a:ext cx="402185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 y="4776413"/>
            <a:ext cx="60769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Текст 2"/>
          <p:cNvSpPr txBox="1">
            <a:spLocks/>
          </p:cNvSpPr>
          <p:nvPr/>
        </p:nvSpPr>
        <p:spPr bwMode="gray">
          <a:xfrm>
            <a:off x="426675" y="4010026"/>
            <a:ext cx="4032000" cy="2275725"/>
          </a:xfrm>
          <a:prstGeom prst="rect">
            <a:avLst/>
          </a:prstGeom>
        </p:spPr>
        <p:txBody>
          <a:bodyPr vert="horz" lIns="0" tIns="0" rIns="0" bIns="0" rtlCol="0">
            <a:noAutofit/>
          </a:bodyPr>
          <a:lstStyle>
            <a:lvl1pPr marL="0" indent="0" algn="l" defTabSz="816201" rtl="0" eaLnBrk="1" latinLnBrk="0" hangingPunct="1">
              <a:spcBef>
                <a:spcPts val="1350"/>
              </a:spcBef>
              <a:buClr>
                <a:schemeClr val="accent1"/>
              </a:buClr>
              <a:buSzPct val="80000"/>
              <a:buFontTx/>
              <a:buNone/>
              <a:defRPr sz="2000" b="0" kern="1200">
                <a:solidFill>
                  <a:schemeClr val="tx1"/>
                </a:solidFill>
                <a:latin typeface="+mn-lt"/>
                <a:ea typeface="+mn-ea"/>
                <a:cs typeface="+mn-cs"/>
              </a:defRPr>
            </a:lvl1pPr>
            <a:lvl2pPr marL="180000" indent="-180000" algn="l" defTabSz="816201" rtl="0" eaLnBrk="1" latinLnBrk="0" hangingPunct="1">
              <a:spcBef>
                <a:spcPts val="45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816201" rtl="0" eaLnBrk="1" latinLnBrk="0" hangingPunct="1">
              <a:spcBef>
                <a:spcPts val="225"/>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40000" indent="-180000" algn="l" defTabSz="816201" rtl="0" eaLnBrk="1" latinLnBrk="0" hangingPunct="1">
              <a:spcBef>
                <a:spcPts val="225"/>
              </a:spcBef>
              <a:buClr>
                <a:schemeClr val="tx1"/>
              </a:buClr>
              <a:buSzPct val="120000"/>
              <a:buFont typeface="Arial" pitchFamily="34" charset="0"/>
              <a:buChar char="▫"/>
              <a:defRPr sz="1600" kern="1200">
                <a:solidFill>
                  <a:schemeClr val="tx1"/>
                </a:solidFill>
                <a:latin typeface="+mn-lt"/>
                <a:ea typeface="+mn-ea"/>
                <a:cs typeface="+mn-cs"/>
              </a:defRPr>
            </a:lvl4pPr>
            <a:lvl5pPr marL="720000" indent="-180000" algn="l" defTabSz="816201" rtl="0" eaLnBrk="1" latinLnBrk="0" hangingPunct="1">
              <a:spcBef>
                <a:spcPts val="75"/>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ru-RU" dirty="0"/>
          </a:p>
        </p:txBody>
      </p:sp>
      <p:sp>
        <p:nvSpPr>
          <p:cNvPr id="8" name="Текст 2"/>
          <p:cNvSpPr txBox="1">
            <a:spLocks/>
          </p:cNvSpPr>
          <p:nvPr/>
        </p:nvSpPr>
        <p:spPr bwMode="gray">
          <a:xfrm>
            <a:off x="4886832" y="3328988"/>
            <a:ext cx="4257168" cy="1290637"/>
          </a:xfrm>
          <a:prstGeom prst="rect">
            <a:avLst/>
          </a:prstGeom>
        </p:spPr>
        <p:txBody>
          <a:bodyPr vert="horz" lIns="0" tIns="0" rIns="0" bIns="0" rtlCol="0">
            <a:noAutofit/>
          </a:bodyPr>
          <a:lstStyle>
            <a:lvl1pPr marL="0" indent="0" algn="l" defTabSz="816201" rtl="0" eaLnBrk="1" latinLnBrk="0" hangingPunct="1">
              <a:spcBef>
                <a:spcPts val="1350"/>
              </a:spcBef>
              <a:buClr>
                <a:schemeClr val="accent1"/>
              </a:buClr>
              <a:buSzPct val="80000"/>
              <a:buFontTx/>
              <a:buNone/>
              <a:defRPr sz="2000" b="0" kern="1200">
                <a:solidFill>
                  <a:schemeClr val="tx1"/>
                </a:solidFill>
                <a:latin typeface="+mn-lt"/>
                <a:ea typeface="+mn-ea"/>
                <a:cs typeface="+mn-cs"/>
              </a:defRPr>
            </a:lvl1pPr>
            <a:lvl2pPr marL="180000" indent="-180000" algn="l" defTabSz="816201" rtl="0" eaLnBrk="1" latinLnBrk="0" hangingPunct="1">
              <a:spcBef>
                <a:spcPts val="45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816201" rtl="0" eaLnBrk="1" latinLnBrk="0" hangingPunct="1">
              <a:spcBef>
                <a:spcPts val="225"/>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40000" indent="-180000" algn="l" defTabSz="816201" rtl="0" eaLnBrk="1" latinLnBrk="0" hangingPunct="1">
              <a:spcBef>
                <a:spcPts val="225"/>
              </a:spcBef>
              <a:buClr>
                <a:schemeClr val="tx1"/>
              </a:buClr>
              <a:buSzPct val="120000"/>
              <a:buFont typeface="Arial" pitchFamily="34" charset="0"/>
              <a:buChar char="▫"/>
              <a:defRPr sz="1600" kern="1200">
                <a:solidFill>
                  <a:schemeClr val="tx1"/>
                </a:solidFill>
                <a:latin typeface="+mn-lt"/>
                <a:ea typeface="+mn-ea"/>
                <a:cs typeface="+mn-cs"/>
              </a:defRPr>
            </a:lvl4pPr>
            <a:lvl5pPr marL="720000" indent="-180000" algn="l" defTabSz="816201" rtl="0" eaLnBrk="1" latinLnBrk="0" hangingPunct="1">
              <a:spcBef>
                <a:spcPts val="75"/>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ru-RU" dirty="0" smtClean="0"/>
              <a:t>Контроль циклических зависимостей осуществляется непосредственно при выполнении расчётов режимов</a:t>
            </a:r>
          </a:p>
          <a:p>
            <a:pPr marL="342900" indent="-342900">
              <a:buFont typeface="Arial" panose="020B0604020202020204" pitchFamily="34" charset="0"/>
              <a:buChar char="•"/>
            </a:pPr>
            <a:endParaRPr lang="ru-RU" dirty="0"/>
          </a:p>
        </p:txBody>
      </p:sp>
    </p:spTree>
    <p:extLst>
      <p:ext uri="{BB962C8B-B14F-4D97-AF65-F5344CB8AC3E}">
        <p14:creationId xmlns:p14="http://schemas.microsoft.com/office/powerpoint/2010/main" val="408026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360000" y="1619999"/>
            <a:ext cx="8326800" cy="4447425"/>
          </a:xfrm>
        </p:spPr>
        <p:txBody>
          <a:bodyPr>
            <a:normAutofit/>
          </a:bodyPr>
          <a:lstStyle/>
          <a:p>
            <a:pPr marL="342900" indent="-342900">
              <a:buFont typeface="Arial" panose="020B0604020202020204" pitchFamily="34" charset="0"/>
              <a:buChar char="•"/>
            </a:pPr>
            <a:r>
              <a:rPr lang="ru-RU" dirty="0" smtClean="0"/>
              <a:t>Добавление в модель параметров для учёта пусков</a:t>
            </a:r>
            <a:r>
              <a:rPr lang="en-US" dirty="0" smtClean="0"/>
              <a:t>/</a:t>
            </a:r>
            <a:r>
              <a:rPr lang="ru-RU" dirty="0" smtClean="0"/>
              <a:t>остановов, анализ пусков</a:t>
            </a:r>
            <a:r>
              <a:rPr lang="en-US" dirty="0" smtClean="0"/>
              <a:t>/</a:t>
            </a:r>
            <a:r>
              <a:rPr lang="ru-RU" dirty="0" smtClean="0"/>
              <a:t>остановов</a:t>
            </a:r>
          </a:p>
          <a:p>
            <a:pPr marL="342900" indent="-342900">
              <a:buFont typeface="Arial" panose="020B0604020202020204" pitchFamily="34" charset="0"/>
              <a:buChar char="•"/>
            </a:pPr>
            <a:r>
              <a:rPr lang="ru-RU" dirty="0" smtClean="0"/>
              <a:t>Описание в модели ТЭП </a:t>
            </a:r>
            <a:r>
              <a:rPr lang="ru-RU" dirty="0" err="1" smtClean="0"/>
              <a:t>химцеха</a:t>
            </a:r>
            <a:endParaRPr lang="ru-RU" dirty="0" smtClean="0"/>
          </a:p>
          <a:p>
            <a:pPr marL="342900" indent="-342900">
              <a:buFont typeface="Arial" panose="020B0604020202020204" pitchFamily="34" charset="0"/>
              <a:buChar char="•"/>
            </a:pPr>
            <a:r>
              <a:rPr lang="ru-RU" dirty="0" smtClean="0"/>
              <a:t>Моделирование электрической схемы ТЭС для визуализации и расчёта электрических режимов</a:t>
            </a:r>
          </a:p>
          <a:p>
            <a:pPr marL="342900" indent="-342900">
              <a:buFont typeface="Arial" panose="020B0604020202020204" pitchFamily="34" charset="0"/>
              <a:buChar char="•"/>
            </a:pPr>
            <a:r>
              <a:rPr lang="ru-RU" dirty="0" smtClean="0"/>
              <a:t>Расчёт ТЭП в части экологии</a:t>
            </a:r>
          </a:p>
          <a:p>
            <a:pPr marL="342900" indent="-342900">
              <a:buFont typeface="Arial" panose="020B0604020202020204" pitchFamily="34" charset="0"/>
              <a:buChar char="•"/>
            </a:pPr>
            <a:r>
              <a:rPr lang="ru-RU" dirty="0" smtClean="0"/>
              <a:t>Расчёт </a:t>
            </a:r>
            <a:r>
              <a:rPr lang="en-US" dirty="0" smtClean="0"/>
              <a:t>KPI </a:t>
            </a:r>
            <a:r>
              <a:rPr lang="ru-RU" dirty="0" smtClean="0"/>
              <a:t>НСС по результатам анализа соблюдения системной рекомендации по оперативному ведению режима</a:t>
            </a:r>
            <a:endParaRPr lang="ru-RU" dirty="0"/>
          </a:p>
        </p:txBody>
      </p:sp>
      <p:sp>
        <p:nvSpPr>
          <p:cNvPr id="4" name="Заголовок 3"/>
          <p:cNvSpPr>
            <a:spLocks noGrp="1"/>
          </p:cNvSpPr>
          <p:nvPr>
            <p:ph type="title"/>
          </p:nvPr>
        </p:nvSpPr>
        <p:spPr>
          <a:xfrm>
            <a:off x="323528" y="116632"/>
            <a:ext cx="8460471" cy="756700"/>
          </a:xfrm>
        </p:spPr>
        <p:txBody>
          <a:bodyPr>
            <a:noAutofit/>
          </a:bodyPr>
          <a:lstStyle/>
          <a:p>
            <a:r>
              <a:rPr lang="ru-RU" sz="3200" b="1" dirty="0" smtClean="0"/>
              <a:t>Примеры расширения модели силами пользователей</a:t>
            </a:r>
            <a:endParaRPr lang="ru-RU" sz="3200" b="1" dirty="0"/>
          </a:p>
        </p:txBody>
      </p:sp>
    </p:spTree>
    <p:extLst>
      <p:ext uri="{BB962C8B-B14F-4D97-AF65-F5344CB8AC3E}">
        <p14:creationId xmlns:p14="http://schemas.microsoft.com/office/powerpoint/2010/main" val="2348246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266700" y="971550"/>
            <a:ext cx="8534400" cy="5029200"/>
          </a:xfrm>
        </p:spPr>
        <p:txBody>
          <a:bodyPr>
            <a:normAutofit/>
          </a:bodyPr>
          <a:lstStyle/>
          <a:p>
            <a:r>
              <a:rPr lang="ru-RU" sz="1800" dirty="0" smtClean="0"/>
              <a:t>Модель ТЭС может быть экспортирована в файл и загружена в другой экземпляр системы, использующий, например, СУБД другого производителя</a:t>
            </a:r>
          </a:p>
          <a:p>
            <a:r>
              <a:rPr lang="ru-RU" sz="1800" dirty="0" smtClean="0"/>
              <a:t>Модель ТЭС – единый универсальный механизм, используемый как для определения поведения системы для пользователей (определение правил расчёта ТЭП) так и для внутренних нужд системы (определение критерия оптимизации, определение ступеней ценовой заявки)</a:t>
            </a:r>
          </a:p>
          <a:p>
            <a:r>
              <a:rPr lang="ru-RU" sz="1800" dirty="0" smtClean="0"/>
              <a:t>Модель обеспечивает высокое быстродействие расчётов при минимуме аппаратных ресурсов:</a:t>
            </a:r>
          </a:p>
          <a:p>
            <a:pPr marL="522900" lvl="1" indent="-342900">
              <a:buFont typeface="Arial" panose="020B0604020202020204" pitchFamily="34" charset="0"/>
              <a:buChar char="•"/>
            </a:pPr>
            <a:r>
              <a:rPr lang="ru-RU" sz="1600" dirty="0" smtClean="0"/>
              <a:t>Расчёт ТЭП в темпе процесса (</a:t>
            </a:r>
            <a:r>
              <a:rPr lang="ru-RU" sz="1600" dirty="0" err="1" smtClean="0"/>
              <a:t>дискрет</a:t>
            </a:r>
            <a:r>
              <a:rPr lang="ru-RU" sz="1600" dirty="0" smtClean="0"/>
              <a:t> поступления данных – 1 минута)</a:t>
            </a:r>
          </a:p>
          <a:p>
            <a:pPr marL="522900" lvl="1" indent="-342900">
              <a:buFont typeface="Arial" panose="020B0604020202020204" pitchFamily="34" charset="0"/>
              <a:buChar char="•"/>
            </a:pPr>
            <a:r>
              <a:rPr lang="ru-RU" sz="1600" dirty="0" smtClean="0"/>
              <a:t>Построение оптимального энергетического режима в темпе процесса</a:t>
            </a:r>
          </a:p>
          <a:p>
            <a:pPr marL="522900" lvl="1" indent="-342900">
              <a:buFont typeface="Arial" panose="020B0604020202020204" pitchFamily="34" charset="0"/>
              <a:buChar char="•"/>
            </a:pPr>
            <a:r>
              <a:rPr lang="ru-RU" sz="1600" dirty="0" smtClean="0"/>
              <a:t>Ресурсы, достаточные для обработки одной ТЭС, – 12 Гб оперативной памяти (для СУБД и сервера приложений)</a:t>
            </a:r>
          </a:p>
          <a:p>
            <a:r>
              <a:rPr lang="ru-RU" sz="1800" dirty="0" smtClean="0"/>
              <a:t>С использованием модуля отчетности модель может быть выгружена в файл </a:t>
            </a:r>
            <a:r>
              <a:rPr lang="en-US" sz="1800" dirty="0" smtClean="0"/>
              <a:t>Excel</a:t>
            </a:r>
            <a:r>
              <a:rPr lang="ru-RU" sz="1800" dirty="0" smtClean="0"/>
              <a:t> в виде совокупности параметров и формул для их расчёта</a:t>
            </a:r>
            <a:endParaRPr lang="ru-RU" sz="1800" dirty="0"/>
          </a:p>
        </p:txBody>
      </p:sp>
      <p:sp>
        <p:nvSpPr>
          <p:cNvPr id="4" name="Заголовок 3"/>
          <p:cNvSpPr>
            <a:spLocks noGrp="1"/>
          </p:cNvSpPr>
          <p:nvPr>
            <p:ph type="title"/>
          </p:nvPr>
        </p:nvSpPr>
        <p:spPr>
          <a:xfrm>
            <a:off x="323528" y="188640"/>
            <a:ext cx="8460471" cy="684692"/>
          </a:xfrm>
        </p:spPr>
        <p:txBody>
          <a:bodyPr>
            <a:noAutofit/>
          </a:bodyPr>
          <a:lstStyle/>
          <a:p>
            <a:r>
              <a:rPr lang="ru-RU" sz="3200" b="1" dirty="0" smtClean="0"/>
              <a:t>Ещё о модели ТЭС</a:t>
            </a:r>
            <a:endParaRPr lang="ru-RU" sz="3200" b="1" dirty="0"/>
          </a:p>
        </p:txBody>
      </p:sp>
    </p:spTree>
    <p:extLst>
      <p:ext uri="{BB962C8B-B14F-4D97-AF65-F5344CB8AC3E}">
        <p14:creationId xmlns:p14="http://schemas.microsoft.com/office/powerpoint/2010/main" val="2413694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200025" y="990600"/>
            <a:ext cx="5391150" cy="5438775"/>
          </a:xfrm>
        </p:spPr>
        <p:txBody>
          <a:bodyPr/>
          <a:lstStyle/>
          <a:p>
            <a:r>
              <a:rPr lang="ru-RU" sz="1800" dirty="0" smtClean="0"/>
              <a:t>Модель исторична, версии модели могут создаваться пользователями с необходимыми полномочиями</a:t>
            </a:r>
          </a:p>
          <a:p>
            <a:r>
              <a:rPr lang="ru-RU" sz="1800" dirty="0" smtClean="0"/>
              <a:t>Расширение набора параметров в модели не влечёт автоматическое создание новой версии модели</a:t>
            </a:r>
          </a:p>
          <a:p>
            <a:r>
              <a:rPr lang="ru-RU" sz="1800" dirty="0" smtClean="0"/>
              <a:t>Создание новой версии оправдано при пересмотре НТД, при решении задач имитационного моделирования</a:t>
            </a:r>
          </a:p>
          <a:p>
            <a:r>
              <a:rPr lang="ru-RU" sz="1800" dirty="0" smtClean="0"/>
              <a:t>Любой энергетический режим можно посчитать для различных версий модели</a:t>
            </a:r>
          </a:p>
          <a:p>
            <a:r>
              <a:rPr lang="ru-RU" sz="1800" dirty="0" smtClean="0"/>
              <a:t>Только одна версия модели является «текущей» - по этой модели производится расчёт фактического режима</a:t>
            </a:r>
          </a:p>
          <a:p>
            <a:r>
              <a:rPr lang="ru-RU" sz="1800" dirty="0" smtClean="0"/>
              <a:t>Чтобы сделать версию модели текущей необходимы полномочия</a:t>
            </a:r>
            <a:endParaRPr lang="ru-RU" sz="1800" dirty="0"/>
          </a:p>
        </p:txBody>
      </p:sp>
      <p:sp>
        <p:nvSpPr>
          <p:cNvPr id="4" name="Заголовок 3"/>
          <p:cNvSpPr>
            <a:spLocks noGrp="1"/>
          </p:cNvSpPr>
          <p:nvPr>
            <p:ph type="title"/>
          </p:nvPr>
        </p:nvSpPr>
        <p:spPr>
          <a:xfrm>
            <a:off x="251520" y="188640"/>
            <a:ext cx="8532479" cy="684692"/>
          </a:xfrm>
        </p:spPr>
        <p:txBody>
          <a:bodyPr>
            <a:noAutofit/>
          </a:bodyPr>
          <a:lstStyle/>
          <a:p>
            <a:r>
              <a:rPr lang="ru-RU" sz="3200" b="1" dirty="0" smtClean="0"/>
              <a:t>Историчность модели ТЭС</a:t>
            </a:r>
            <a:endParaRPr lang="ru-RU" sz="32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342" y="1609725"/>
            <a:ext cx="3244308"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66342" y="1000125"/>
            <a:ext cx="3143250" cy="553998"/>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В левом верхнем углу версии модели</a:t>
            </a:r>
          </a:p>
        </p:txBody>
      </p:sp>
    </p:spTree>
    <p:extLst>
      <p:ext uri="{BB962C8B-B14F-4D97-AF65-F5344CB8AC3E}">
        <p14:creationId xmlns:p14="http://schemas.microsoft.com/office/powerpoint/2010/main" val="2190959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375548" y="1902317"/>
            <a:ext cx="4032000" cy="4230000"/>
          </a:xfrm>
        </p:spPr>
        <p:txBody>
          <a:bodyPr>
            <a:normAutofit/>
          </a:bodyPr>
          <a:lstStyle/>
          <a:p>
            <a:r>
              <a:rPr lang="ru-RU" dirty="0" smtClean="0"/>
              <a:t>Технолог может:</a:t>
            </a:r>
          </a:p>
          <a:p>
            <a:pPr marL="457200" indent="-457200">
              <a:buFont typeface="Arial" panose="020B0604020202020204" pitchFamily="34" charset="0"/>
              <a:buChar char="•"/>
            </a:pPr>
            <a:r>
              <a:rPr lang="ru-RU" dirty="0" smtClean="0"/>
              <a:t>Задать набор ТЭП для которых будут рассчитаны поправки</a:t>
            </a:r>
          </a:p>
          <a:p>
            <a:pPr marL="457200" indent="-457200">
              <a:buFont typeface="Arial" panose="020B0604020202020204" pitchFamily="34" charset="0"/>
              <a:buChar char="•"/>
            </a:pPr>
            <a:r>
              <a:rPr lang="ru-RU" dirty="0" smtClean="0"/>
              <a:t>Задать набор режимов, на основании которых будут рассчитаны поправки</a:t>
            </a:r>
          </a:p>
          <a:p>
            <a:r>
              <a:rPr lang="ru-RU" dirty="0" smtClean="0"/>
              <a:t>Система произведёт автоматический расчёт поправок и сохранит их в модели</a:t>
            </a:r>
            <a:endParaRPr lang="ru-RU" dirty="0"/>
          </a:p>
        </p:txBody>
      </p:sp>
      <p:sp>
        <p:nvSpPr>
          <p:cNvPr id="4" name="Заголовок 3"/>
          <p:cNvSpPr>
            <a:spLocks noGrp="1"/>
          </p:cNvSpPr>
          <p:nvPr>
            <p:ph type="title"/>
          </p:nvPr>
        </p:nvSpPr>
        <p:spPr>
          <a:xfrm>
            <a:off x="323528" y="188640"/>
            <a:ext cx="8460471" cy="1054024"/>
          </a:xfrm>
        </p:spPr>
        <p:txBody>
          <a:bodyPr>
            <a:noAutofit/>
          </a:bodyPr>
          <a:lstStyle/>
          <a:p>
            <a:r>
              <a:rPr lang="ru-RU" sz="3200" b="1" dirty="0" smtClean="0"/>
              <a:t>Определение поправок для приближения нормативных ТЭП к фактическим</a:t>
            </a:r>
            <a:endParaRPr lang="ru-RU" sz="3200"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259" y="2106355"/>
            <a:ext cx="3855601" cy="161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37259" y="1758692"/>
            <a:ext cx="3760645"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Инициирование расчёта поправок</a:t>
            </a:r>
          </a:p>
        </p:txBody>
      </p:sp>
    </p:spTree>
    <p:extLst>
      <p:ext uri="{BB962C8B-B14F-4D97-AF65-F5344CB8AC3E}">
        <p14:creationId xmlns:p14="http://schemas.microsoft.com/office/powerpoint/2010/main" val="526541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19" y="188640"/>
            <a:ext cx="8597205" cy="1080120"/>
          </a:xfrm>
        </p:spPr>
        <p:txBody>
          <a:bodyPr>
            <a:noAutofit/>
          </a:bodyPr>
          <a:lstStyle/>
          <a:p>
            <a:r>
              <a:rPr lang="ru-RU" sz="3200" b="1" dirty="0" smtClean="0"/>
              <a:t>Использование модели для отображения данных о режиме</a:t>
            </a:r>
            <a:endParaRPr lang="ru-RU" sz="3200" b="1"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980" y="2924175"/>
            <a:ext cx="6659637"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1" y="1571625"/>
            <a:ext cx="8467724" cy="138499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Внизу – ряд режимов с выбранным подмножеством режимов.</a:t>
            </a:r>
          </a:p>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На схеме – состояние, соответствующее ряду.</a:t>
            </a:r>
          </a:p>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При просмотре параметров оборудования отображаются рассчитанные значения параметров из всех выбранных режимов ряда</a:t>
            </a:r>
          </a:p>
        </p:txBody>
      </p:sp>
    </p:spTree>
    <p:extLst>
      <p:ext uri="{BB962C8B-B14F-4D97-AF65-F5344CB8AC3E}">
        <p14:creationId xmlns:p14="http://schemas.microsoft.com/office/powerpoint/2010/main" val="236272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0"/>
          </p:nvPr>
        </p:nvSpPr>
        <p:spPr>
          <a:xfrm>
            <a:off x="285008" y="1268760"/>
            <a:ext cx="4821382" cy="5164220"/>
          </a:xfrm>
        </p:spPr>
        <p:txBody>
          <a:bodyPr>
            <a:normAutofit fontScale="92500" lnSpcReduction="20000"/>
          </a:bodyPr>
          <a:lstStyle/>
          <a:p>
            <a:pPr marL="342900" lvl="0" indent="-342900">
              <a:buFont typeface="Arial" panose="020B0604020202020204" pitchFamily="34" charset="0"/>
              <a:buChar char="•"/>
            </a:pPr>
            <a:r>
              <a:rPr lang="ru-RU" dirty="0"/>
              <a:t>Отображение и редактирование модели в привычном для технолога виде </a:t>
            </a:r>
            <a:r>
              <a:rPr lang="ru-RU" dirty="0" smtClean="0"/>
              <a:t>(в соответствии с НТД)</a:t>
            </a:r>
            <a:endParaRPr lang="ru-RU" dirty="0"/>
          </a:p>
          <a:p>
            <a:pPr marL="342900" lvl="0" indent="-342900">
              <a:buFont typeface="Arial" panose="020B0604020202020204" pitchFamily="34" charset="0"/>
              <a:buChar char="•"/>
            </a:pPr>
            <a:r>
              <a:rPr lang="ru-RU" dirty="0"/>
              <a:t>Версионность модели ТЭС</a:t>
            </a:r>
          </a:p>
          <a:p>
            <a:pPr marL="342900" lvl="0" indent="-342900">
              <a:buFont typeface="Arial" panose="020B0604020202020204" pitchFamily="34" charset="0"/>
              <a:buChar char="•"/>
            </a:pPr>
            <a:r>
              <a:rPr lang="ru-RU" dirty="0"/>
              <a:t>Возможность задавать способы расчёта </a:t>
            </a:r>
            <a:r>
              <a:rPr lang="ru-RU" dirty="0" smtClean="0"/>
              <a:t>параметров</a:t>
            </a:r>
          </a:p>
          <a:p>
            <a:pPr marL="342900" lvl="0" indent="-342900">
              <a:buFont typeface="Arial" panose="020B0604020202020204" pitchFamily="34" charset="0"/>
              <a:buChar char="•"/>
            </a:pPr>
            <a:r>
              <a:rPr lang="ru-RU" dirty="0" smtClean="0"/>
              <a:t>Автоматизированный </a:t>
            </a:r>
            <a:r>
              <a:rPr lang="ru-RU" dirty="0"/>
              <a:t>расчёт поправок к нормативу на основании факта</a:t>
            </a:r>
          </a:p>
          <a:p>
            <a:pPr marL="342900" lvl="0" indent="-342900">
              <a:buFont typeface="Arial" panose="020B0604020202020204" pitchFamily="34" charset="0"/>
              <a:buChar char="•"/>
            </a:pPr>
            <a:r>
              <a:rPr lang="ru-RU" dirty="0"/>
              <a:t>Снижение трудоемкости </a:t>
            </a:r>
            <a:r>
              <a:rPr lang="ru-RU" dirty="0" smtClean="0"/>
              <a:t>моделирования </a:t>
            </a:r>
            <a:r>
              <a:rPr lang="ru-RU" dirty="0"/>
              <a:t>(</a:t>
            </a:r>
            <a:r>
              <a:rPr lang="ru-RU" dirty="0" smtClean="0"/>
              <a:t>клонирование, </a:t>
            </a:r>
            <a:r>
              <a:rPr lang="ru-RU" dirty="0"/>
              <a:t>экспорт, импорт, автоматизация оцифровки графиков)</a:t>
            </a:r>
          </a:p>
          <a:p>
            <a:pPr marL="342900" lvl="0" indent="-342900">
              <a:buFont typeface="Arial" panose="020B0604020202020204" pitchFamily="34" charset="0"/>
              <a:buChar char="•"/>
            </a:pPr>
            <a:r>
              <a:rPr lang="ru-RU" dirty="0"/>
              <a:t>Актуализация модели силами технолога</a:t>
            </a:r>
          </a:p>
          <a:p>
            <a:pPr marL="342900" lvl="0" indent="-342900">
              <a:buFont typeface="Arial" panose="020B0604020202020204" pitchFamily="34" charset="0"/>
              <a:buChar char="•"/>
            </a:pPr>
            <a:r>
              <a:rPr lang="ru-RU" dirty="0"/>
              <a:t>Возможность неограниченного расширения модели</a:t>
            </a:r>
          </a:p>
          <a:p>
            <a:endParaRPr lang="ru-RU"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4362" y="1325820"/>
            <a:ext cx="3837642" cy="1978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893" y="3429000"/>
            <a:ext cx="3800819"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Заголовок 1"/>
          <p:cNvSpPr>
            <a:spLocks noGrp="1"/>
          </p:cNvSpPr>
          <p:nvPr>
            <p:ph type="title"/>
          </p:nvPr>
        </p:nvSpPr>
        <p:spPr>
          <a:xfrm>
            <a:off x="395536" y="188640"/>
            <a:ext cx="8568952" cy="929905"/>
          </a:xfrm>
        </p:spPr>
        <p:txBody>
          <a:bodyPr>
            <a:noAutofit/>
          </a:bodyPr>
          <a:lstStyle/>
          <a:p>
            <a:r>
              <a:rPr lang="ru-RU" sz="3200" b="1" dirty="0" smtClean="0"/>
              <a:t>Работа с моделью ТЭС (слайд из основной презентации)</a:t>
            </a:r>
            <a:endParaRPr lang="ru-RU" sz="3200" b="1" dirty="0"/>
          </a:p>
        </p:txBody>
      </p:sp>
    </p:spTree>
    <p:extLst>
      <p:ext uri="{BB962C8B-B14F-4D97-AF65-F5344CB8AC3E}">
        <p14:creationId xmlns:p14="http://schemas.microsoft.com/office/powerpoint/2010/main" val="2540897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0"/>
          </p:nvPr>
        </p:nvSpPr>
        <p:spPr>
          <a:xfrm>
            <a:off x="180975" y="1438275"/>
            <a:ext cx="4324350" cy="4914900"/>
          </a:xfrm>
        </p:spPr>
        <p:txBody>
          <a:bodyPr>
            <a:normAutofit/>
          </a:bodyPr>
          <a:lstStyle/>
          <a:p>
            <a:pPr marL="342900" indent="-342900">
              <a:buFont typeface="Arial" panose="020B0604020202020204" pitchFamily="34" charset="0"/>
              <a:buChar char="•"/>
            </a:pPr>
            <a:r>
              <a:rPr lang="ru-RU" dirty="0" smtClean="0"/>
              <a:t>Шаблон для работы с параметрами обеспечивает создание именованных подмножеств данных для ввода и отображения значений ТЭП</a:t>
            </a:r>
          </a:p>
          <a:p>
            <a:pPr marL="342900" indent="-342900">
              <a:buFont typeface="Arial" panose="020B0604020202020204" pitchFamily="34" charset="0"/>
              <a:buChar char="•"/>
            </a:pPr>
            <a:r>
              <a:rPr lang="ru-RU" dirty="0" smtClean="0"/>
              <a:t>Шаблоны создаются пользователями</a:t>
            </a:r>
          </a:p>
          <a:p>
            <a:pPr marL="342900" indent="-342900">
              <a:buFont typeface="Arial" panose="020B0604020202020204" pitchFamily="34" charset="0"/>
              <a:buChar char="•"/>
            </a:pPr>
            <a:r>
              <a:rPr lang="ru-RU" dirty="0" smtClean="0"/>
              <a:t>В любой шаблон могут быть отображены данные из заданного пользователем набора режимов</a:t>
            </a:r>
          </a:p>
          <a:p>
            <a:pPr marL="342900" indent="-342900">
              <a:buFont typeface="Arial" panose="020B0604020202020204" pitchFamily="34" charset="0"/>
              <a:buChar char="•"/>
            </a:pPr>
            <a:r>
              <a:rPr lang="ru-RU" dirty="0" smtClean="0"/>
              <a:t>Шаблон может отображаться в табличном </a:t>
            </a:r>
            <a:r>
              <a:rPr lang="ru-RU" dirty="0"/>
              <a:t>и графическом виде</a:t>
            </a:r>
            <a:endParaRPr lang="ru-RU" dirty="0" smtClean="0"/>
          </a:p>
        </p:txBody>
      </p:sp>
      <p:sp>
        <p:nvSpPr>
          <p:cNvPr id="3" name="Заголовок 2"/>
          <p:cNvSpPr>
            <a:spLocks noGrp="1"/>
          </p:cNvSpPr>
          <p:nvPr>
            <p:ph type="title"/>
          </p:nvPr>
        </p:nvSpPr>
        <p:spPr>
          <a:xfrm>
            <a:off x="395535" y="188640"/>
            <a:ext cx="8388463" cy="684692"/>
          </a:xfrm>
        </p:spPr>
        <p:txBody>
          <a:bodyPr>
            <a:noAutofit/>
          </a:bodyPr>
          <a:lstStyle/>
          <a:p>
            <a:r>
              <a:rPr lang="ru-RU" sz="3200" b="1" dirty="0" smtClean="0"/>
              <a:t>Использование шаблонов для работы с ТЭП (1 </a:t>
            </a:r>
            <a:r>
              <a:rPr lang="en-US" sz="3200" b="1" dirty="0" smtClean="0"/>
              <a:t>/ 2)</a:t>
            </a:r>
            <a:endParaRPr lang="ru-RU" sz="3200" b="1"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452947"/>
            <a:ext cx="3076163" cy="249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762500" y="1081470"/>
            <a:ext cx="3076163"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Пример шаблона с данными</a:t>
            </a: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4441197"/>
            <a:ext cx="3669005" cy="222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62500" y="4131417"/>
            <a:ext cx="3789499"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Этот же шаблон в виде графиков</a:t>
            </a:r>
          </a:p>
        </p:txBody>
      </p:sp>
    </p:spTree>
    <p:extLst>
      <p:ext uri="{BB962C8B-B14F-4D97-AF65-F5344CB8AC3E}">
        <p14:creationId xmlns:p14="http://schemas.microsoft.com/office/powerpoint/2010/main" val="44601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0"/>
          </p:nvPr>
        </p:nvSpPr>
        <p:spPr>
          <a:xfrm>
            <a:off x="180975" y="1390650"/>
            <a:ext cx="4419600" cy="4962525"/>
          </a:xfrm>
        </p:spPr>
        <p:txBody>
          <a:bodyPr>
            <a:normAutofit/>
          </a:bodyPr>
          <a:lstStyle/>
          <a:p>
            <a:pPr marL="0" indent="0">
              <a:buNone/>
            </a:pPr>
            <a:r>
              <a:rPr lang="ru-RU" dirty="0" smtClean="0"/>
              <a:t>Примеры шаблонов:</a:t>
            </a:r>
          </a:p>
          <a:p>
            <a:pPr marL="342900" indent="-342900">
              <a:buFont typeface="Arial" panose="020B0604020202020204" pitchFamily="34" charset="0"/>
              <a:buChar char="•"/>
            </a:pPr>
            <a:r>
              <a:rPr lang="ru-RU" dirty="0" smtClean="0"/>
              <a:t>Данные по турбинному цеху</a:t>
            </a:r>
          </a:p>
          <a:p>
            <a:pPr marL="342900" indent="-342900">
              <a:buFont typeface="Arial" panose="020B0604020202020204" pitchFamily="34" charset="0"/>
              <a:buChar char="•"/>
            </a:pPr>
            <a:r>
              <a:rPr lang="ru-RU" dirty="0" smtClean="0"/>
              <a:t>Данные по котельному цеху</a:t>
            </a:r>
          </a:p>
          <a:p>
            <a:pPr marL="342900" indent="-342900">
              <a:buFont typeface="Arial" panose="020B0604020202020204" pitchFamily="34" charset="0"/>
              <a:buChar char="•"/>
            </a:pPr>
            <a:r>
              <a:rPr lang="ru-RU" dirty="0" smtClean="0"/>
              <a:t>Удельные расходы</a:t>
            </a:r>
          </a:p>
          <a:p>
            <a:r>
              <a:rPr lang="ru-RU" dirty="0" smtClean="0"/>
              <a:t>На шаблоны могут назначаться права доступа</a:t>
            </a:r>
          </a:p>
          <a:p>
            <a:r>
              <a:rPr lang="ru-RU" dirty="0" smtClean="0"/>
              <a:t>Внутри шаблонов доступна информация о способе расчёта любого параметра в виде подсвеченной строки модификатора</a:t>
            </a:r>
            <a:endParaRPr lang="ru-RU" dirty="0"/>
          </a:p>
        </p:txBody>
      </p:sp>
      <p:sp>
        <p:nvSpPr>
          <p:cNvPr id="3" name="Заголовок 2"/>
          <p:cNvSpPr>
            <a:spLocks noGrp="1"/>
          </p:cNvSpPr>
          <p:nvPr>
            <p:ph type="title"/>
          </p:nvPr>
        </p:nvSpPr>
        <p:spPr>
          <a:xfrm>
            <a:off x="395535" y="116632"/>
            <a:ext cx="8388463" cy="756700"/>
          </a:xfrm>
        </p:spPr>
        <p:txBody>
          <a:bodyPr>
            <a:noAutofit/>
          </a:bodyPr>
          <a:lstStyle/>
          <a:p>
            <a:r>
              <a:rPr lang="ru-RU" sz="3200" b="1" dirty="0"/>
              <a:t>Использование шаблонов для работы с </a:t>
            </a:r>
            <a:r>
              <a:rPr lang="ru-RU" sz="3200" b="1" dirty="0" smtClean="0"/>
              <a:t>ТЭП (2 </a:t>
            </a:r>
            <a:r>
              <a:rPr lang="en-US" sz="3200" b="1" dirty="0" smtClean="0"/>
              <a:t>/ 2)</a:t>
            </a:r>
            <a:endParaRPr lang="ru-RU" sz="3200" b="1"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1724025"/>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48250" y="1362075"/>
            <a:ext cx="4044377"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Настройка шаблона пользователем</a:t>
            </a:r>
          </a:p>
        </p:txBody>
      </p:sp>
    </p:spTree>
    <p:extLst>
      <p:ext uri="{BB962C8B-B14F-4D97-AF65-F5344CB8AC3E}">
        <p14:creationId xmlns:p14="http://schemas.microsoft.com/office/powerpoint/2010/main" val="3304838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p:txBody>
          <a:bodyPr>
            <a:normAutofit/>
          </a:bodyPr>
          <a:lstStyle/>
          <a:p>
            <a:pPr marL="342900" indent="-342900">
              <a:buFont typeface="Arial" panose="020B0604020202020204" pitchFamily="34" charset="0"/>
              <a:buChar char="•"/>
            </a:pPr>
            <a:r>
              <a:rPr lang="ru-RU" dirty="0" smtClean="0"/>
              <a:t>Любые изменения в модели ТЭС отражаются в аудите системных событий</a:t>
            </a:r>
          </a:p>
          <a:p>
            <a:pPr marL="342900" indent="-342900">
              <a:buFont typeface="Arial" panose="020B0604020202020204" pitchFamily="34" charset="0"/>
              <a:buChar char="•"/>
            </a:pPr>
            <a:r>
              <a:rPr lang="ru-RU" dirty="0" smtClean="0"/>
              <a:t>Аудит даёт полную информацию о том, когда, кем и какие параметры модели модифицировались</a:t>
            </a:r>
          </a:p>
          <a:p>
            <a:pPr marL="342900" indent="-342900">
              <a:buFont typeface="Arial" panose="020B0604020202020204" pitchFamily="34" charset="0"/>
              <a:buChar char="•"/>
            </a:pPr>
            <a:r>
              <a:rPr lang="ru-RU" dirty="0" smtClean="0"/>
              <a:t>Аудит позволяет фильтровать события по типам, датам, пользователям и другой информации </a:t>
            </a:r>
            <a:endParaRPr lang="ru-RU" dirty="0"/>
          </a:p>
        </p:txBody>
      </p:sp>
      <p:sp>
        <p:nvSpPr>
          <p:cNvPr id="4" name="Заголовок 3"/>
          <p:cNvSpPr>
            <a:spLocks noGrp="1"/>
          </p:cNvSpPr>
          <p:nvPr>
            <p:ph type="title"/>
          </p:nvPr>
        </p:nvSpPr>
        <p:spPr>
          <a:xfrm>
            <a:off x="395535" y="260648"/>
            <a:ext cx="8388463" cy="612684"/>
          </a:xfrm>
        </p:spPr>
        <p:txBody>
          <a:bodyPr>
            <a:noAutofit/>
          </a:bodyPr>
          <a:lstStyle/>
          <a:p>
            <a:r>
              <a:rPr lang="ru-RU" sz="3200" b="1" dirty="0" smtClean="0"/>
              <a:t>Аудит изменений модели</a:t>
            </a:r>
            <a:endParaRPr lang="ru-RU" sz="3200" b="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507" y="1638300"/>
            <a:ext cx="4429717" cy="295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930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9999" y="2905487"/>
            <a:ext cx="4647935" cy="2501010"/>
          </a:xfrm>
        </p:spPr>
        <p:txBody>
          <a:bodyPr/>
          <a:lstStyle/>
          <a:p>
            <a:pPr lvl="1"/>
            <a:r>
              <a:rPr lang="ru-RU" b="1" dirty="0"/>
              <a:t>Антон </a:t>
            </a:r>
            <a:r>
              <a:rPr lang="ru-RU" b="1" dirty="0" err="1"/>
              <a:t>Меленцов</a:t>
            </a:r>
            <a:endParaRPr lang="en-US" b="1" dirty="0"/>
          </a:p>
          <a:p>
            <a:pPr lvl="1"/>
            <a:r>
              <a:rPr lang="ru-RU" dirty="0"/>
              <a:t>Генеральный директор ООО «</a:t>
            </a:r>
            <a:r>
              <a:rPr lang="ru-RU" dirty="0" smtClean="0"/>
              <a:t>Сервис–модель</a:t>
            </a:r>
            <a:r>
              <a:rPr lang="ru-RU" dirty="0"/>
              <a:t>»</a:t>
            </a:r>
            <a:endParaRPr lang="en-US" dirty="0"/>
          </a:p>
          <a:p>
            <a:pPr lvl="1"/>
            <a:r>
              <a:rPr lang="en-US" dirty="0" smtClean="0">
                <a:hlinkClick r:id="rId3"/>
              </a:rPr>
              <a:t>a.melentsov@servicemodel.ru</a:t>
            </a:r>
            <a:endParaRPr lang="ru-RU" dirty="0" smtClean="0"/>
          </a:p>
          <a:p>
            <a:pPr lvl="1"/>
            <a:r>
              <a:rPr lang="en-US" dirty="0" smtClean="0">
                <a:hlinkClick r:id="rId4"/>
              </a:rPr>
              <a:t>www.servicemodel.ru</a:t>
            </a:r>
            <a:r>
              <a:rPr lang="en-US" dirty="0" smtClean="0"/>
              <a:t> </a:t>
            </a:r>
            <a:endParaRPr lang="en-US" dirty="0"/>
          </a:p>
          <a:p>
            <a:pPr lvl="1"/>
            <a:r>
              <a:rPr lang="en-US" dirty="0"/>
              <a:t>+7 (922) </a:t>
            </a:r>
            <a:r>
              <a:rPr lang="en-US" dirty="0" smtClean="0"/>
              <a:t>203</a:t>
            </a:r>
            <a:r>
              <a:rPr lang="ru-RU" dirty="0" smtClean="0"/>
              <a:t>–</a:t>
            </a:r>
            <a:r>
              <a:rPr lang="en-US" dirty="0" smtClean="0"/>
              <a:t>43</a:t>
            </a:r>
            <a:r>
              <a:rPr lang="ru-RU" dirty="0" smtClean="0"/>
              <a:t>–</a:t>
            </a:r>
            <a:r>
              <a:rPr lang="en-US" dirty="0" smtClean="0"/>
              <a:t>04</a:t>
            </a:r>
            <a:endParaRPr lang="en-US" dirty="0"/>
          </a:p>
          <a:p>
            <a:endParaRPr lang="en-US" dirty="0"/>
          </a:p>
        </p:txBody>
      </p:sp>
      <p:sp>
        <p:nvSpPr>
          <p:cNvPr id="2" name="Title 1"/>
          <p:cNvSpPr>
            <a:spLocks noGrp="1"/>
          </p:cNvSpPr>
          <p:nvPr>
            <p:ph type="ctrTitle"/>
          </p:nvPr>
        </p:nvSpPr>
        <p:spPr/>
        <p:txBody>
          <a:bodyPr/>
          <a:lstStyle/>
          <a:p>
            <a:r>
              <a:rPr lang="ru-RU" dirty="0"/>
              <a:t>Спасибо!</a:t>
            </a:r>
            <a:endParaRPr lang="en-US" dirty="0"/>
          </a:p>
        </p:txBody>
      </p:sp>
    </p:spTree>
    <p:extLst>
      <p:ext uri="{BB962C8B-B14F-4D97-AF65-F5344CB8AC3E}">
        <p14:creationId xmlns:p14="http://schemas.microsoft.com/office/powerpoint/2010/main" val="1881851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453734967"/>
              </p:ext>
            </p:extLst>
          </p:nvPr>
        </p:nvGraphicFramePr>
        <p:xfrm>
          <a:off x="179512" y="814177"/>
          <a:ext cx="8869485" cy="5580141"/>
        </p:xfrm>
        <a:graphic>
          <a:graphicData uri="http://schemas.openxmlformats.org/drawingml/2006/table">
            <a:tbl>
              <a:tblPr bandRow="1">
                <a:tableStyleId>{3C2FFA5D-87B4-456A-9821-1D502468CF0F}</a:tableStyleId>
              </a:tblPr>
              <a:tblGrid>
                <a:gridCol w="1810347"/>
                <a:gridCol w="7059138"/>
              </a:tblGrid>
              <a:tr h="580788">
                <a:tc>
                  <a:txBody>
                    <a:bodyPr/>
                    <a:lstStyle/>
                    <a:p>
                      <a:r>
                        <a:rPr lang="ru-RU" sz="1575" kern="1200" dirty="0" smtClean="0">
                          <a:effectLst/>
                        </a:rPr>
                        <a:t>Тепловая схема ТЭС</a:t>
                      </a:r>
                      <a:endParaRPr lang="ru-RU" dirty="0"/>
                    </a:p>
                  </a:txBody>
                  <a:tcPr/>
                </a:tc>
                <a:tc>
                  <a:txBody>
                    <a:bodyPr/>
                    <a:lstStyle/>
                    <a:p>
                      <a:r>
                        <a:rPr lang="ru-RU" sz="1575" kern="1200" dirty="0" smtClean="0">
                          <a:effectLst/>
                        </a:rPr>
                        <a:t>Визуальная модель станции, на которой представлено все основное оборудование и тепловые связи</a:t>
                      </a:r>
                      <a:endParaRPr lang="ru-RU" dirty="0"/>
                    </a:p>
                  </a:txBody>
                  <a:tcPr/>
                </a:tc>
              </a:tr>
              <a:tr h="801488">
                <a:tc>
                  <a:txBody>
                    <a:bodyPr/>
                    <a:lstStyle/>
                    <a:p>
                      <a:r>
                        <a:rPr lang="ru-RU" sz="1575" kern="1200" dirty="0" smtClean="0">
                          <a:effectLst/>
                        </a:rPr>
                        <a:t>Модель ТЭС</a:t>
                      </a:r>
                      <a:endParaRPr lang="ru-RU" dirty="0"/>
                    </a:p>
                  </a:txBody>
                  <a:tcPr/>
                </a:tc>
                <a:tc>
                  <a:txBody>
                    <a:bodyPr/>
                    <a:lstStyle/>
                    <a:p>
                      <a:r>
                        <a:rPr lang="ru-RU" sz="1575" kern="1200" dirty="0" smtClean="0">
                          <a:effectLst/>
                        </a:rPr>
                        <a:t>Совокупность всех алгебраических выражений и графиков, описывающих расчет всех ТЭП режима. Формируется на основе макета расчёта ТЭП, входящего в состав НТД по </a:t>
                      </a:r>
                      <a:r>
                        <a:rPr lang="ru-RU" sz="1575" kern="1200" dirty="0" err="1" smtClean="0">
                          <a:effectLst/>
                        </a:rPr>
                        <a:t>топливоиспользованию</a:t>
                      </a:r>
                      <a:r>
                        <a:rPr lang="ru-RU" sz="1575" kern="1200" dirty="0" smtClean="0">
                          <a:effectLst/>
                        </a:rPr>
                        <a:t> ТЭС</a:t>
                      </a:r>
                      <a:endParaRPr lang="ru-RU" dirty="0"/>
                    </a:p>
                  </a:txBody>
                  <a:tcPr/>
                </a:tc>
              </a:tr>
              <a:tr h="580786">
                <a:tc>
                  <a:txBody>
                    <a:bodyPr/>
                    <a:lstStyle/>
                    <a:p>
                      <a:r>
                        <a:rPr lang="ru-RU" sz="1575" kern="1200" dirty="0" smtClean="0">
                          <a:effectLst/>
                        </a:rPr>
                        <a:t>Нормативная характеристика</a:t>
                      </a:r>
                      <a:endParaRPr lang="ru-RU" dirty="0"/>
                    </a:p>
                  </a:txBody>
                  <a:tcPr/>
                </a:tc>
                <a:tc>
                  <a:txBody>
                    <a:bodyPr/>
                    <a:lstStyle/>
                    <a:p>
                      <a:r>
                        <a:rPr lang="ru-RU" sz="1575" kern="1200" dirty="0" smtClean="0">
                          <a:effectLst/>
                        </a:rPr>
                        <a:t>Совокупность параметров и способов их расчётов в формульном, либо в графическом виде, описывающая единицу оборудования</a:t>
                      </a:r>
                      <a:endParaRPr lang="ru-RU" dirty="0"/>
                    </a:p>
                  </a:txBody>
                  <a:tcPr/>
                </a:tc>
              </a:tr>
              <a:tr h="816927">
                <a:tc>
                  <a:txBody>
                    <a:bodyPr/>
                    <a:lstStyle/>
                    <a:p>
                      <a:r>
                        <a:rPr lang="ru-RU" sz="1575" kern="1200" dirty="0" smtClean="0">
                          <a:effectLst/>
                        </a:rPr>
                        <a:t>Способ расчета ТЭП</a:t>
                      </a:r>
                      <a:endParaRPr lang="ru-RU" dirty="0"/>
                    </a:p>
                  </a:txBody>
                  <a:tcPr/>
                </a:tc>
                <a:tc>
                  <a:txBody>
                    <a:bodyPr/>
                    <a:lstStyle/>
                    <a:p>
                      <a:r>
                        <a:rPr lang="ru-RU" sz="1575" kern="1200" dirty="0" smtClean="0">
                          <a:effectLst/>
                        </a:rPr>
                        <a:t>Выражение или алгоритм для расчета технологического параметра. Например, можно выделить фактический и нормативный способы расчета ТЭП</a:t>
                      </a:r>
                      <a:endParaRPr lang="ru-RU" dirty="0"/>
                    </a:p>
                  </a:txBody>
                  <a:tcPr/>
                </a:tc>
              </a:tr>
              <a:tr h="584756">
                <a:tc>
                  <a:txBody>
                    <a:bodyPr/>
                    <a:lstStyle/>
                    <a:p>
                      <a:r>
                        <a:rPr lang="ru-RU" sz="1575" kern="1200" dirty="0" smtClean="0">
                          <a:effectLst/>
                        </a:rPr>
                        <a:t>Мгновенный режим</a:t>
                      </a:r>
                      <a:endParaRPr lang="ru-RU" dirty="0"/>
                    </a:p>
                  </a:txBody>
                  <a:tcPr/>
                </a:tc>
                <a:tc>
                  <a:txBody>
                    <a:bodyPr/>
                    <a:lstStyle/>
                    <a:p>
                      <a:r>
                        <a:rPr lang="ru-RU" sz="1575" kern="1200" dirty="0" smtClean="0">
                          <a:effectLst/>
                        </a:rPr>
                        <a:t>Энергетический режим, который формируется или может сформироваться в конкретный момент времени</a:t>
                      </a:r>
                      <a:endParaRPr lang="ru-RU" dirty="0"/>
                    </a:p>
                  </a:txBody>
                  <a:tcPr/>
                </a:tc>
              </a:tr>
              <a:tr h="559008">
                <a:tc>
                  <a:txBody>
                    <a:bodyPr/>
                    <a:lstStyle/>
                    <a:p>
                      <a:r>
                        <a:rPr lang="ru-RU" sz="1575" kern="1200" dirty="0" smtClean="0">
                          <a:effectLst/>
                        </a:rPr>
                        <a:t>Агрегированный режим</a:t>
                      </a:r>
                      <a:endParaRPr lang="ru-RU" dirty="0"/>
                    </a:p>
                  </a:txBody>
                  <a:tcPr/>
                </a:tc>
                <a:tc>
                  <a:txBody>
                    <a:bodyPr/>
                    <a:lstStyle/>
                    <a:p>
                      <a:r>
                        <a:rPr lang="ru-RU" sz="1575" kern="1200" dirty="0" smtClean="0">
                          <a:effectLst/>
                        </a:rPr>
                        <a:t>Энергетический режим, получаемый посредством агрегации ряда энергетических режимов</a:t>
                      </a:r>
                      <a:endParaRPr lang="ru-RU" dirty="0"/>
                    </a:p>
                  </a:txBody>
                  <a:tcPr/>
                </a:tc>
              </a:tr>
              <a:tr h="816927">
                <a:tc>
                  <a:txBody>
                    <a:bodyPr/>
                    <a:lstStyle/>
                    <a:p>
                      <a:r>
                        <a:rPr lang="ru-RU" sz="1575" kern="1200" dirty="0" smtClean="0">
                          <a:effectLst/>
                        </a:rPr>
                        <a:t>Калькуляция</a:t>
                      </a:r>
                      <a:endParaRPr lang="ru-RU" dirty="0"/>
                    </a:p>
                  </a:txBody>
                  <a:tcPr/>
                </a:tc>
                <a:tc>
                  <a:txBody>
                    <a:bodyPr/>
                    <a:lstStyle/>
                    <a:p>
                      <a:r>
                        <a:rPr lang="ru-RU" sz="1575" kern="1200" dirty="0" smtClean="0">
                          <a:effectLst/>
                        </a:rPr>
                        <a:t>Расчёт значения параметра с использованием значений других параметров данного режима на основании графика или алгебраического выражения</a:t>
                      </a:r>
                      <a:endParaRPr lang="ru-RU" dirty="0"/>
                    </a:p>
                  </a:txBody>
                  <a:tcPr/>
                </a:tc>
              </a:tr>
              <a:tr h="816927">
                <a:tc>
                  <a:txBody>
                    <a:bodyPr/>
                    <a:lstStyle/>
                    <a:p>
                      <a:r>
                        <a:rPr lang="ru-RU" sz="1575" kern="1200" dirty="0" smtClean="0">
                          <a:effectLst/>
                        </a:rPr>
                        <a:t>Агрегация</a:t>
                      </a:r>
                      <a:endParaRPr lang="ru-RU" dirty="0"/>
                    </a:p>
                  </a:txBody>
                  <a:tcPr/>
                </a:tc>
                <a:tc>
                  <a:txBody>
                    <a:bodyPr/>
                    <a:lstStyle/>
                    <a:p>
                      <a:r>
                        <a:rPr lang="ru-RU" sz="1575" kern="1200" dirty="0" smtClean="0">
                          <a:effectLst/>
                        </a:rPr>
                        <a:t>Расчёт значения параметра  с использованием функций агрегации и значений других параметров режимов меньших временных периодов, вложенных в интервал расчёта данного режима</a:t>
                      </a:r>
                      <a:endParaRPr lang="ru-RU" dirty="0"/>
                    </a:p>
                  </a:txBody>
                  <a:tcPr/>
                </a:tc>
              </a:tr>
            </a:tbl>
          </a:graphicData>
        </a:graphic>
      </p:graphicFrame>
      <p:sp>
        <p:nvSpPr>
          <p:cNvPr id="4" name="Заголовок 3"/>
          <p:cNvSpPr>
            <a:spLocks noGrp="1"/>
          </p:cNvSpPr>
          <p:nvPr>
            <p:ph type="title"/>
          </p:nvPr>
        </p:nvSpPr>
        <p:spPr>
          <a:xfrm>
            <a:off x="359999" y="291992"/>
            <a:ext cx="8784001" cy="369332"/>
          </a:xfrm>
        </p:spPr>
        <p:txBody>
          <a:bodyPr>
            <a:noAutofit/>
          </a:bodyPr>
          <a:lstStyle/>
          <a:p>
            <a:pPr indent="1616075"/>
            <a:r>
              <a:rPr lang="ru-RU" sz="3200" b="1" dirty="0" smtClean="0"/>
              <a:t>Основные определения</a:t>
            </a:r>
            <a:endParaRPr lang="ru-RU" sz="3200" b="1" dirty="0"/>
          </a:p>
        </p:txBody>
      </p:sp>
    </p:spTree>
    <p:extLst>
      <p:ext uri="{BB962C8B-B14F-4D97-AF65-F5344CB8AC3E}">
        <p14:creationId xmlns:p14="http://schemas.microsoft.com/office/powerpoint/2010/main" val="680813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quarter" idx="10"/>
          </p:nvPr>
        </p:nvSpPr>
        <p:spPr>
          <a:xfrm>
            <a:off x="152400" y="1124743"/>
            <a:ext cx="4239600" cy="5192929"/>
          </a:xfrm>
        </p:spPr>
        <p:txBody>
          <a:bodyPr>
            <a:normAutofit/>
          </a:bodyPr>
          <a:lstStyle/>
          <a:p>
            <a:pPr marL="342900" indent="-342900">
              <a:buFont typeface="Arial" panose="020B0604020202020204" pitchFamily="34" charset="0"/>
              <a:buChar char="•"/>
            </a:pPr>
            <a:r>
              <a:rPr lang="ru-RU" dirty="0" smtClean="0"/>
              <a:t>Создаётся технологом ТЭС, либо консультантом Исполнителя с использованием визуального конструктора</a:t>
            </a:r>
          </a:p>
          <a:p>
            <a:pPr marL="342900" indent="-342900">
              <a:buFont typeface="Arial" panose="020B0604020202020204" pitchFamily="34" charset="0"/>
              <a:buChar char="•"/>
            </a:pPr>
            <a:r>
              <a:rPr lang="ru-RU" dirty="0" smtClean="0"/>
              <a:t>Основные элементы: котлы, турбины, коллектора, ГТПГ, виды топлива, ТЭС в целом</a:t>
            </a:r>
          </a:p>
          <a:p>
            <a:pPr marL="342900" indent="-342900">
              <a:buFont typeface="Arial" panose="020B0604020202020204" pitchFamily="34" charset="0"/>
              <a:buChar char="•"/>
            </a:pPr>
            <a:r>
              <a:rPr lang="ru-RU" dirty="0" smtClean="0"/>
              <a:t>Используется для:</a:t>
            </a:r>
          </a:p>
          <a:p>
            <a:pPr marL="637200" lvl="1" indent="-457200">
              <a:buFont typeface="Courier New" panose="02070309020205020404" pitchFamily="49" charset="0"/>
              <a:buChar char="o"/>
            </a:pPr>
            <a:r>
              <a:rPr lang="ru-RU" dirty="0" smtClean="0"/>
              <a:t>Описания состава ТЭП, способов их расчёта (при моделировании)</a:t>
            </a:r>
          </a:p>
          <a:p>
            <a:pPr marL="637200" lvl="1" indent="-457200">
              <a:buFont typeface="Courier New" panose="02070309020205020404" pitchFamily="49" charset="0"/>
              <a:buChar char="o"/>
            </a:pPr>
            <a:r>
              <a:rPr lang="ru-RU" dirty="0" smtClean="0"/>
              <a:t>Отображения значений ТЭП для конкретного режима и способа его расчёта (при работе с данными режимов)</a:t>
            </a:r>
          </a:p>
          <a:p>
            <a:pPr marL="637200" lvl="1" indent="-457200">
              <a:buFont typeface="Courier New" panose="02070309020205020404" pitchFamily="49" charset="0"/>
              <a:buChar char="o"/>
            </a:pPr>
            <a:r>
              <a:rPr lang="ru-RU" dirty="0" smtClean="0"/>
              <a:t>Решения задач балансировки и оптимизации режимов</a:t>
            </a:r>
            <a:endParaRPr lang="ru-RU" dirty="0"/>
          </a:p>
        </p:txBody>
      </p:sp>
      <p:sp>
        <p:nvSpPr>
          <p:cNvPr id="5" name="Заголовок 4"/>
          <p:cNvSpPr>
            <a:spLocks noGrp="1"/>
          </p:cNvSpPr>
          <p:nvPr>
            <p:ph type="title"/>
          </p:nvPr>
        </p:nvSpPr>
        <p:spPr/>
        <p:txBody>
          <a:bodyPr>
            <a:noAutofit/>
          </a:bodyPr>
          <a:lstStyle/>
          <a:p>
            <a:r>
              <a:rPr lang="ru-RU" sz="3200" b="1" dirty="0" smtClean="0"/>
              <a:t>Тепловая схема ТЭС (1 </a:t>
            </a:r>
            <a:r>
              <a:rPr lang="en-US" sz="3200" b="1" dirty="0" smtClean="0"/>
              <a:t>/ 2)</a:t>
            </a:r>
            <a:endParaRPr lang="ru-RU" sz="3200" b="1"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5383" y="1509857"/>
            <a:ext cx="3502155" cy="253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title="Мастер для добавления турбин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743" y="4365104"/>
            <a:ext cx="2359937" cy="207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785301" y="4036782"/>
            <a:ext cx="3720570"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Мастер для добавления турбины</a:t>
            </a:r>
          </a:p>
        </p:txBody>
      </p:sp>
      <p:sp>
        <p:nvSpPr>
          <p:cNvPr id="9" name="Прямоугольник 8"/>
          <p:cNvSpPr/>
          <p:nvPr/>
        </p:nvSpPr>
        <p:spPr>
          <a:xfrm>
            <a:off x="4785301" y="1140525"/>
            <a:ext cx="3453189" cy="369332"/>
          </a:xfrm>
          <a:prstGeom prst="rect">
            <a:avLst/>
          </a:prstGeom>
        </p:spPr>
        <p:txBody>
          <a:bodyPr wrap="none">
            <a:spAutoFit/>
          </a:bodyPr>
          <a:lstStyle/>
          <a:p>
            <a:r>
              <a:rPr lang="ru-RU" sz="1800" i="1" kern="0" dirty="0" smtClean="0">
                <a:ea typeface="Arial Unicode MS" pitchFamily="34" charset="-128"/>
                <a:cs typeface="Arial Unicode MS" pitchFamily="34" charset="-128"/>
              </a:rPr>
              <a:t>Пример тепловой схемы ТЭС</a:t>
            </a:r>
            <a:endParaRPr lang="ru-RU" sz="1600" i="1" dirty="0"/>
          </a:p>
        </p:txBody>
      </p:sp>
    </p:spTree>
    <p:extLst>
      <p:ext uri="{BB962C8B-B14F-4D97-AF65-F5344CB8AC3E}">
        <p14:creationId xmlns:p14="http://schemas.microsoft.com/office/powerpoint/2010/main" val="2398536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3200" b="1" dirty="0"/>
              <a:t>Тепловая схема ТЭС </a:t>
            </a:r>
            <a:r>
              <a:rPr lang="ru-RU" sz="3200" b="1" dirty="0" smtClean="0"/>
              <a:t>(</a:t>
            </a:r>
            <a:r>
              <a:rPr lang="en-US" sz="3200" b="1" dirty="0" smtClean="0"/>
              <a:t>2</a:t>
            </a:r>
            <a:r>
              <a:rPr lang="ru-RU" sz="3200" b="1" dirty="0" smtClean="0"/>
              <a:t> </a:t>
            </a:r>
            <a:r>
              <a:rPr lang="en-US" sz="3200" b="1" dirty="0"/>
              <a:t>/ 2)</a:t>
            </a:r>
            <a:endParaRPr lang="ru-RU" sz="3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58" y="1274527"/>
            <a:ext cx="4641273" cy="274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50031" y="1828526"/>
            <a:ext cx="3160816" cy="553998"/>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Тепловая схема </a:t>
            </a:r>
            <a:r>
              <a:rPr lang="ru-RU" sz="1800" i="1" kern="0" dirty="0" err="1" smtClean="0">
                <a:ea typeface="Arial Unicode MS" pitchFamily="34" charset="-128"/>
                <a:cs typeface="Arial Unicode MS" pitchFamily="34" charset="-128"/>
              </a:rPr>
              <a:t>НСвТЭЦ</a:t>
            </a:r>
            <a:r>
              <a:rPr lang="ru-RU" sz="1800" i="1" kern="0" dirty="0" smtClean="0">
                <a:ea typeface="Arial Unicode MS" pitchFamily="34" charset="-128"/>
                <a:cs typeface="Arial Unicode MS" pitchFamily="34" charset="-128"/>
              </a:rPr>
              <a:t> в режиме редактирования</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250" y="3432091"/>
            <a:ext cx="5221869" cy="2998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65639" y="4538263"/>
            <a:ext cx="3160816" cy="110799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Тепловая схема </a:t>
            </a:r>
            <a:r>
              <a:rPr lang="ru-RU" sz="1800" i="1" kern="0" dirty="0" err="1" smtClean="0">
                <a:ea typeface="Arial Unicode MS" pitchFamily="34" charset="-128"/>
                <a:cs typeface="Arial Unicode MS" pitchFamily="34" charset="-128"/>
              </a:rPr>
              <a:t>НСвТЭЦ</a:t>
            </a:r>
            <a:r>
              <a:rPr lang="ru-RU" sz="1800" i="1" kern="0" dirty="0" smtClean="0">
                <a:ea typeface="Arial Unicode MS" pitchFamily="34" charset="-128"/>
                <a:cs typeface="Arial Unicode MS" pitchFamily="34" charset="-128"/>
              </a:rPr>
              <a:t> в режиме отображения значений выбранных ТЭП для конкретного режима</a:t>
            </a:r>
          </a:p>
        </p:txBody>
      </p:sp>
    </p:spTree>
    <p:extLst>
      <p:ext uri="{BB962C8B-B14F-4D97-AF65-F5344CB8AC3E}">
        <p14:creationId xmlns:p14="http://schemas.microsoft.com/office/powerpoint/2010/main" val="3268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195959" y="1140067"/>
            <a:ext cx="3940737" cy="3812842"/>
          </a:xfrm>
        </p:spPr>
        <p:txBody>
          <a:bodyPr>
            <a:normAutofit/>
          </a:bodyPr>
          <a:lstStyle/>
          <a:p>
            <a:r>
              <a:rPr lang="ru-RU" dirty="0" smtClean="0"/>
              <a:t>Каждая единица оборудования может иметь свою характеристику</a:t>
            </a:r>
          </a:p>
          <a:p>
            <a:r>
              <a:rPr lang="ru-RU" dirty="0" smtClean="0"/>
              <a:t>Разные единицы оборудования могут использовать общую характеристику</a:t>
            </a:r>
          </a:p>
          <a:p>
            <a:r>
              <a:rPr lang="ru-RU" dirty="0" smtClean="0"/>
              <a:t>Характеристику для новой единицы оборудования можно создавать, на основе характеристики другой единицы оборудования </a:t>
            </a:r>
            <a:endParaRPr lang="ru-RU" dirty="0"/>
          </a:p>
        </p:txBody>
      </p:sp>
      <p:sp>
        <p:nvSpPr>
          <p:cNvPr id="4" name="Заголовок 3"/>
          <p:cNvSpPr>
            <a:spLocks noGrp="1"/>
          </p:cNvSpPr>
          <p:nvPr>
            <p:ph type="title"/>
          </p:nvPr>
        </p:nvSpPr>
        <p:spPr>
          <a:xfrm>
            <a:off x="323528" y="188640"/>
            <a:ext cx="8460471" cy="684692"/>
          </a:xfrm>
        </p:spPr>
        <p:txBody>
          <a:bodyPr>
            <a:noAutofit/>
          </a:bodyPr>
          <a:lstStyle/>
          <a:p>
            <a:r>
              <a:rPr lang="ru-RU" sz="3200" b="1" dirty="0" smtClean="0"/>
              <a:t>Задание нормативных характеристик оборудования</a:t>
            </a:r>
            <a:endParaRPr lang="ru-RU" sz="3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696" y="1274557"/>
            <a:ext cx="23431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856" y="2075214"/>
            <a:ext cx="264795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598599" y="1139954"/>
            <a:ext cx="2545401" cy="83099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Назначение характеристики для единицы оборудования</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629" y="4383106"/>
            <a:ext cx="3950454" cy="237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82857" y="5700710"/>
            <a:ext cx="3253839" cy="553998"/>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Редактирование графиков в составе характеристики</a:t>
            </a:r>
          </a:p>
        </p:txBody>
      </p:sp>
    </p:spTree>
    <p:extLst>
      <p:ext uri="{BB962C8B-B14F-4D97-AF65-F5344CB8AC3E}">
        <p14:creationId xmlns:p14="http://schemas.microsoft.com/office/powerpoint/2010/main" val="3275670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332509" y="1484783"/>
            <a:ext cx="4059491" cy="4761637"/>
          </a:xfrm>
        </p:spPr>
        <p:txBody>
          <a:bodyPr>
            <a:normAutofit/>
          </a:bodyPr>
          <a:lstStyle/>
          <a:p>
            <a:r>
              <a:rPr lang="ru-RU" sz="1600" dirty="0" smtClean="0"/>
              <a:t>Состав параметров в характеристике пользователь может неограниченно расширять</a:t>
            </a:r>
          </a:p>
          <a:p>
            <a:r>
              <a:rPr lang="ru-RU" sz="1600" dirty="0" smtClean="0"/>
              <a:t>В частности, могут добавляться экологические, экономические параметры, </a:t>
            </a:r>
            <a:r>
              <a:rPr lang="en-US" sz="1600" dirty="0" smtClean="0"/>
              <a:t>KPI</a:t>
            </a:r>
            <a:endParaRPr lang="ru-RU" sz="1600" dirty="0" smtClean="0"/>
          </a:p>
          <a:p>
            <a:r>
              <a:rPr lang="ru-RU" sz="1600" dirty="0" smtClean="0"/>
              <a:t>Пользователем могут задаваться группы, в которые могут объединяться параметры. Например, можно создать группу «Экология»</a:t>
            </a:r>
          </a:p>
          <a:p>
            <a:r>
              <a:rPr lang="ru-RU" sz="1600" dirty="0" smtClean="0"/>
              <a:t>По умолчанию заданы 2 группы:</a:t>
            </a:r>
          </a:p>
          <a:p>
            <a:pPr marL="342900" indent="-342900">
              <a:buFont typeface="Arial" panose="020B0604020202020204" pitchFamily="34" charset="0"/>
              <a:buChar char="•"/>
            </a:pPr>
            <a:r>
              <a:rPr lang="ru-RU" sz="1600" dirty="0" smtClean="0"/>
              <a:t>Все параметры</a:t>
            </a:r>
          </a:p>
          <a:p>
            <a:pPr marL="342900" indent="-342900">
              <a:buFont typeface="Arial" panose="020B0604020202020204" pitchFamily="34" charset="0"/>
              <a:buChar char="•"/>
            </a:pPr>
            <a:r>
              <a:rPr lang="ru-RU" sz="1600" dirty="0" smtClean="0"/>
              <a:t>Вводимые параметры</a:t>
            </a:r>
            <a:endParaRPr lang="ru-RU" sz="1600" dirty="0"/>
          </a:p>
        </p:txBody>
      </p:sp>
      <p:sp>
        <p:nvSpPr>
          <p:cNvPr id="4" name="Заголовок 3"/>
          <p:cNvSpPr>
            <a:spLocks noGrp="1"/>
          </p:cNvSpPr>
          <p:nvPr>
            <p:ph type="title"/>
          </p:nvPr>
        </p:nvSpPr>
        <p:spPr/>
        <p:txBody>
          <a:bodyPr>
            <a:noAutofit/>
          </a:bodyPr>
          <a:lstStyle/>
          <a:p>
            <a:r>
              <a:rPr lang="ru-RU" sz="3200" b="1" dirty="0" smtClean="0"/>
              <a:t>Добавление параметров</a:t>
            </a:r>
            <a:endParaRPr lang="ru-RU" sz="3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182" y="1502057"/>
            <a:ext cx="22479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07" y="2204864"/>
            <a:ext cx="2416129" cy="283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68917" y="1502057"/>
            <a:ext cx="2185060" cy="553998"/>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Работа со списком параметров</a:t>
            </a:r>
          </a:p>
        </p:txBody>
      </p:sp>
    </p:spTree>
    <p:extLst>
      <p:ext uri="{BB962C8B-B14F-4D97-AF65-F5344CB8AC3E}">
        <p14:creationId xmlns:p14="http://schemas.microsoft.com/office/powerpoint/2010/main" val="2353389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395536" y="1223157"/>
            <a:ext cx="3996464" cy="5118266"/>
          </a:xfrm>
        </p:spPr>
        <p:txBody>
          <a:bodyPr>
            <a:normAutofit/>
          </a:bodyPr>
          <a:lstStyle/>
          <a:p>
            <a:pPr marL="0" indent="0">
              <a:buNone/>
            </a:pPr>
            <a:r>
              <a:rPr lang="ru-RU" dirty="0" smtClean="0"/>
              <a:t>Описание параметра включает:</a:t>
            </a:r>
          </a:p>
          <a:p>
            <a:pPr marL="457200" indent="-457200">
              <a:buFont typeface="Arial" panose="020B0604020202020204" pitchFamily="34" charset="0"/>
              <a:buChar char="•"/>
            </a:pPr>
            <a:r>
              <a:rPr lang="ru-RU" dirty="0" smtClean="0"/>
              <a:t>Имя</a:t>
            </a:r>
          </a:p>
          <a:p>
            <a:pPr marL="457200" indent="-457200">
              <a:buFont typeface="Arial" panose="020B0604020202020204" pitchFamily="34" charset="0"/>
              <a:buChar char="•"/>
            </a:pPr>
            <a:r>
              <a:rPr lang="ru-RU" dirty="0" smtClean="0"/>
              <a:t>Точность</a:t>
            </a:r>
          </a:p>
          <a:p>
            <a:pPr marL="457200" indent="-457200">
              <a:buFont typeface="Arial" panose="020B0604020202020204" pitchFamily="34" charset="0"/>
              <a:buChar char="•"/>
            </a:pPr>
            <a:r>
              <a:rPr lang="ru-RU" dirty="0" smtClean="0"/>
              <a:t>Единицы измерения</a:t>
            </a:r>
          </a:p>
          <a:p>
            <a:pPr marL="457200" indent="-457200">
              <a:buFont typeface="Arial" panose="020B0604020202020204" pitchFamily="34" charset="0"/>
              <a:buChar char="•"/>
            </a:pPr>
            <a:r>
              <a:rPr lang="ru-RU" dirty="0" smtClean="0"/>
              <a:t>Описание </a:t>
            </a:r>
          </a:p>
          <a:p>
            <a:pPr marL="457200" indent="-457200">
              <a:buFont typeface="Arial" panose="020B0604020202020204" pitchFamily="34" charset="0"/>
              <a:buChar char="•"/>
            </a:pPr>
            <a:r>
              <a:rPr lang="ru-RU" dirty="0" smtClean="0"/>
              <a:t>Модификатор (конструктор способов расчёта параметра)</a:t>
            </a:r>
          </a:p>
          <a:p>
            <a:pPr marL="457200" indent="-457200">
              <a:buFont typeface="Arial" panose="020B0604020202020204" pitchFamily="34" charset="0"/>
              <a:buChar char="•"/>
            </a:pPr>
            <a:r>
              <a:rPr lang="ru-RU" dirty="0" err="1" smtClean="0"/>
              <a:t>Уставки</a:t>
            </a:r>
            <a:r>
              <a:rPr lang="ru-RU" dirty="0" smtClean="0"/>
              <a:t> (ограничения сверху и снизу). </a:t>
            </a:r>
            <a:r>
              <a:rPr lang="ru-RU" dirty="0" err="1" smtClean="0"/>
              <a:t>Уставки</a:t>
            </a:r>
            <a:r>
              <a:rPr lang="ru-RU" dirty="0" smtClean="0"/>
              <a:t> могут рассчитываться динамически (в зависимости от значений других параметров)</a:t>
            </a:r>
            <a:endParaRPr lang="ru-RU" dirty="0"/>
          </a:p>
        </p:txBody>
      </p:sp>
      <p:sp>
        <p:nvSpPr>
          <p:cNvPr id="4" name="Заголовок 3"/>
          <p:cNvSpPr>
            <a:spLocks noGrp="1"/>
          </p:cNvSpPr>
          <p:nvPr>
            <p:ph type="title"/>
          </p:nvPr>
        </p:nvSpPr>
        <p:spPr>
          <a:xfrm>
            <a:off x="323528" y="188640"/>
            <a:ext cx="8460471" cy="684692"/>
          </a:xfrm>
        </p:spPr>
        <p:txBody>
          <a:bodyPr>
            <a:noAutofit/>
          </a:bodyPr>
          <a:lstStyle/>
          <a:p>
            <a:r>
              <a:rPr lang="ru-RU" sz="3200" b="1" dirty="0" smtClean="0"/>
              <a:t>Конструктор параметров. Общее описание (1 </a:t>
            </a:r>
            <a:r>
              <a:rPr lang="en-US" sz="3200" b="1" dirty="0" smtClean="0"/>
              <a:t>/ 2)</a:t>
            </a:r>
            <a:endParaRPr lang="ru-RU" sz="32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695" y="1476128"/>
            <a:ext cx="4199373" cy="484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35695" y="1084658"/>
            <a:ext cx="2527936"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Редактор параметров</a:t>
            </a:r>
          </a:p>
        </p:txBody>
      </p:sp>
    </p:spTree>
    <p:extLst>
      <p:ext uri="{BB962C8B-B14F-4D97-AF65-F5344CB8AC3E}">
        <p14:creationId xmlns:p14="http://schemas.microsoft.com/office/powerpoint/2010/main" val="76520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360000" y="1223157"/>
            <a:ext cx="4032000" cy="5118266"/>
          </a:xfrm>
        </p:spPr>
        <p:txBody>
          <a:bodyPr>
            <a:normAutofit/>
          </a:bodyPr>
          <a:lstStyle/>
          <a:p>
            <a:r>
              <a:rPr lang="ru-RU" dirty="0" smtClean="0"/>
              <a:t>Конструктор параметров обеспечивает навигацию для перехода:</a:t>
            </a:r>
          </a:p>
          <a:p>
            <a:pPr marL="857250" lvl="1" indent="-457200">
              <a:buFont typeface="Courier New" panose="02070309020205020404" pitchFamily="49" charset="0"/>
              <a:buChar char="o"/>
            </a:pPr>
            <a:r>
              <a:rPr lang="ru-RU" dirty="0" smtClean="0"/>
              <a:t>В конструктор параметров, зависящих от текущего параметра</a:t>
            </a:r>
          </a:p>
          <a:p>
            <a:pPr marL="857250" lvl="1" indent="-457200">
              <a:buFont typeface="Courier New" panose="02070309020205020404" pitchFamily="49" charset="0"/>
              <a:buChar char="o"/>
            </a:pPr>
            <a:r>
              <a:rPr lang="ru-RU" dirty="0"/>
              <a:t>В конструктор </a:t>
            </a:r>
            <a:r>
              <a:rPr lang="ru-RU" dirty="0" smtClean="0"/>
              <a:t>параметров, зависимых от текущего параметра</a:t>
            </a:r>
          </a:p>
          <a:p>
            <a:pPr marL="857250" lvl="1" indent="-457200">
              <a:buFont typeface="Courier New" panose="02070309020205020404" pitchFamily="49" charset="0"/>
              <a:buChar char="o"/>
            </a:pPr>
            <a:r>
              <a:rPr lang="ru-RU" dirty="0" smtClean="0"/>
              <a:t>На график параметра</a:t>
            </a:r>
          </a:p>
          <a:p>
            <a:pPr marL="0" lvl="1" indent="0">
              <a:spcBef>
                <a:spcPts val="1350"/>
              </a:spcBef>
              <a:buSzPct val="80000"/>
              <a:buNone/>
            </a:pPr>
            <a:r>
              <a:rPr lang="ru-RU" sz="2100" dirty="0"/>
              <a:t>Зависимости параметров определяются через формулы для их расчёта</a:t>
            </a:r>
          </a:p>
          <a:p>
            <a:pPr marL="342900" indent="-342900">
              <a:buFont typeface="Arial" panose="020B0604020202020204" pitchFamily="34" charset="0"/>
              <a:buChar char="•"/>
            </a:pPr>
            <a:endParaRPr lang="ru-RU" dirty="0"/>
          </a:p>
        </p:txBody>
      </p:sp>
      <p:sp>
        <p:nvSpPr>
          <p:cNvPr id="4" name="Заголовок 3"/>
          <p:cNvSpPr>
            <a:spLocks noGrp="1"/>
          </p:cNvSpPr>
          <p:nvPr>
            <p:ph type="title"/>
          </p:nvPr>
        </p:nvSpPr>
        <p:spPr>
          <a:xfrm>
            <a:off x="179512" y="116632"/>
            <a:ext cx="8604487" cy="756700"/>
          </a:xfrm>
        </p:spPr>
        <p:txBody>
          <a:bodyPr>
            <a:noAutofit/>
          </a:bodyPr>
          <a:lstStyle/>
          <a:p>
            <a:r>
              <a:rPr lang="ru-RU" sz="3200" b="1" dirty="0" smtClean="0"/>
              <a:t>Конструктор параметров. Общее описание (</a:t>
            </a:r>
            <a:r>
              <a:rPr lang="en-US" sz="3200" b="1" dirty="0" smtClean="0"/>
              <a:t>2</a:t>
            </a:r>
            <a:r>
              <a:rPr lang="ru-RU" sz="3200" b="1" dirty="0" smtClean="0"/>
              <a:t> </a:t>
            </a:r>
            <a:r>
              <a:rPr lang="en-US" sz="3200" b="1" dirty="0" smtClean="0"/>
              <a:t>/ 2)</a:t>
            </a:r>
            <a:endParaRPr lang="ru-RU" sz="3200" b="1" dirty="0"/>
          </a:p>
        </p:txBody>
      </p:sp>
      <p:sp>
        <p:nvSpPr>
          <p:cNvPr id="5" name="TextBox 4"/>
          <p:cNvSpPr txBox="1"/>
          <p:nvPr/>
        </p:nvSpPr>
        <p:spPr>
          <a:xfrm>
            <a:off x="4735695" y="1084658"/>
            <a:ext cx="4236737"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smtClean="0">
                <a:ea typeface="Arial Unicode MS" pitchFamily="34" charset="-128"/>
                <a:cs typeface="Arial Unicode MS" pitchFamily="34" charset="-128"/>
              </a:rPr>
              <a:t>Навигация по зависимым параметрам</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695" y="1361656"/>
            <a:ext cx="4219057" cy="48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115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P_2017_4x3_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xmlns="" name="Управление ТЭП.potx" id="{2B720A08-112E-42E1-92B2-85EB8705BCEC}" vid="{73CB13FF-806C-4FFF-9FB7-9F5A02CE7530}"/>
    </a:ext>
  </a:ext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6394</TotalTime>
  <Words>1291</Words>
  <Application>Microsoft Office PowerPoint</Application>
  <PresentationFormat>Экран (4:3)</PresentationFormat>
  <Paragraphs>157</Paragraphs>
  <Slides>23</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23</vt:i4>
      </vt:variant>
    </vt:vector>
  </HeadingPairs>
  <TitlesOfParts>
    <vt:vector size="25" baseType="lpstr">
      <vt:lpstr>SAP_2017_4x3_white</vt:lpstr>
      <vt:lpstr>Специальное оформление</vt:lpstr>
      <vt:lpstr>Презентация PowerPoint</vt:lpstr>
      <vt:lpstr>Работа с моделью ТЭС (слайд из основной презентации)</vt:lpstr>
      <vt:lpstr>Основные определения</vt:lpstr>
      <vt:lpstr>Тепловая схема ТЭС (1 / 2)</vt:lpstr>
      <vt:lpstr>Тепловая схема ТЭС (2 / 2)</vt:lpstr>
      <vt:lpstr>Задание нормативных характеристик оборудования</vt:lpstr>
      <vt:lpstr>Добавление параметров</vt:lpstr>
      <vt:lpstr>Конструктор параметров. Общее описание (1 / 2)</vt:lpstr>
      <vt:lpstr>Конструктор параметров. Общее описание (2 / 2)</vt:lpstr>
      <vt:lpstr>О модификаторе</vt:lpstr>
      <vt:lpstr>Пример модификатора для qт</vt:lpstr>
      <vt:lpstr>Редактор формул в составе модификатора</vt:lpstr>
      <vt:lpstr>Использование модификатора в расчётах</vt:lpstr>
      <vt:lpstr>Верификация модели</vt:lpstr>
      <vt:lpstr>Примеры расширения модели силами пользователей</vt:lpstr>
      <vt:lpstr>Ещё о модели ТЭС</vt:lpstr>
      <vt:lpstr>Историчность модели ТЭС</vt:lpstr>
      <vt:lpstr>Определение поправок для приближения нормативных ТЭП к фактическим</vt:lpstr>
      <vt:lpstr>Использование модели для отображения данных о режиме</vt:lpstr>
      <vt:lpstr>Использование шаблонов для работы с ТЭП (1 / 2)</vt:lpstr>
      <vt:lpstr>Использование шаблонов для работы с ТЭП (2 / 2)</vt:lpstr>
      <vt:lpstr>Аудит изменений модели</vt:lpstr>
      <vt:lpstr>Спасибо!</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PPT Template</dc:title>
  <dc:creator>SAP SE</dc:creator>
  <cp:keywords>2017/4:3/white</cp:keywords>
  <cp:lastModifiedBy>Антон</cp:lastModifiedBy>
  <cp:revision>518</cp:revision>
  <dcterms:created xsi:type="dcterms:W3CDTF">2015-10-14T11:21:43Z</dcterms:created>
  <dcterms:modified xsi:type="dcterms:W3CDTF">2018-12-10T13:14:49Z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1357826825</vt:i4>
  </property>
  <property fmtid="{D5CDD505-2E9C-101B-9397-08002B2CF9AE}" pid="3" name="_NewReviewCycle">
    <vt:lpwstr/>
  </property>
  <property fmtid="{D5CDD505-2E9C-101B-9397-08002B2CF9AE}" pid="4" name="_EmailSubject">
    <vt:lpwstr>Color Palette/Stationery Next Steps </vt:lpwstr>
  </property>
  <property fmtid="{D5CDD505-2E9C-101B-9397-08002B2CF9AE}" pid="5" name="_AuthorEmail">
    <vt:lpwstr>heidi.bitz@sap.com</vt:lpwstr>
  </property>
  <property fmtid="{D5CDD505-2E9C-101B-9397-08002B2CF9AE}" pid="6" name="_AuthorEmailDisplayName">
    <vt:lpwstr>Bitz, Heidi</vt:lpwstr>
  </property>
</Properties>
</file>